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58" r:id="rId3"/>
    <p:sldId id="302" r:id="rId4"/>
    <p:sldId id="278" r:id="rId5"/>
    <p:sldId id="307" r:id="rId6"/>
    <p:sldId id="260" r:id="rId7"/>
    <p:sldId id="266" r:id="rId8"/>
    <p:sldId id="267" r:id="rId9"/>
    <p:sldId id="295" r:id="rId10"/>
    <p:sldId id="261" r:id="rId11"/>
    <p:sldId id="265" r:id="rId12"/>
    <p:sldId id="303" r:id="rId13"/>
    <p:sldId id="263" r:id="rId14"/>
    <p:sldId id="273" r:id="rId15"/>
    <p:sldId id="301" r:id="rId16"/>
    <p:sldId id="272" r:id="rId17"/>
    <p:sldId id="271" r:id="rId18"/>
    <p:sldId id="304" r:id="rId19"/>
    <p:sldId id="270" r:id="rId20"/>
    <p:sldId id="284" r:id="rId21"/>
    <p:sldId id="305" r:id="rId22"/>
    <p:sldId id="283" r:id="rId23"/>
    <p:sldId id="298" r:id="rId24"/>
    <p:sldId id="306" r:id="rId25"/>
    <p:sldId id="279" r:id="rId26"/>
    <p:sldId id="300" r:id="rId27"/>
    <p:sldId id="293" r:id="rId28"/>
    <p:sldId id="289" r:id="rId29"/>
    <p:sldId id="288" r:id="rId30"/>
    <p:sldId id="290" r:id="rId31"/>
    <p:sldId id="291" r:id="rId32"/>
    <p:sldId id="299" r:id="rId33"/>
    <p:sldId id="308" r:id="rId34"/>
  </p:sldIdLst>
  <p:sldSz cx="18288000" cy="10287000"/>
  <p:notesSz cx="7010400" cy="9236075"/>
  <p:embeddedFontLst>
    <p:embeddedFont>
      <p:font typeface="Montserrat" panose="00000500000000000000" pitchFamily="2" charset="0"/>
      <p:regular r:id="rId35"/>
      <p:bold r:id="rId36"/>
      <p:italic r:id="rId37"/>
      <p:boldItalic r:id="rId38"/>
    </p:embeddedFont>
    <p:embeddedFont>
      <p:font typeface="Montserrat Ultra-Bold" panose="020B060402020202020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8FB835-C11D-4FAD-8764-4D8363C58EE7}">
          <p14:sldIdLst>
            <p14:sldId id="259"/>
            <p14:sldId id="258"/>
          </p14:sldIdLst>
        </p14:section>
        <p14:section name="Untitled Section" id="{CA72942B-3EC7-409F-B87B-843D4AF25C41}">
          <p14:sldIdLst>
            <p14:sldId id="302"/>
            <p14:sldId id="278"/>
            <p14:sldId id="307"/>
            <p14:sldId id="260"/>
            <p14:sldId id="266"/>
            <p14:sldId id="267"/>
            <p14:sldId id="295"/>
            <p14:sldId id="261"/>
            <p14:sldId id="265"/>
            <p14:sldId id="303"/>
            <p14:sldId id="263"/>
            <p14:sldId id="273"/>
            <p14:sldId id="301"/>
            <p14:sldId id="272"/>
            <p14:sldId id="271"/>
            <p14:sldId id="304"/>
            <p14:sldId id="270"/>
            <p14:sldId id="284"/>
            <p14:sldId id="305"/>
            <p14:sldId id="283"/>
            <p14:sldId id="298"/>
            <p14:sldId id="306"/>
            <p14:sldId id="279"/>
            <p14:sldId id="300"/>
            <p14:sldId id="293"/>
            <p14:sldId id="289"/>
            <p14:sldId id="288"/>
            <p14:sldId id="290"/>
            <p14:sldId id="291"/>
            <p14:sldId id="299"/>
            <p14:sldId id="3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5C3131-097C-29FF-532F-D0323C662483}" name="Ducluzeau, Chloe" initials="DC" userId="S::chloe.ducluzeau@dentons.com::1cb3ff87-aab5-4100-924e-0302688b95a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0" autoAdjust="0"/>
  </p:normalViewPr>
  <p:slideViewPr>
    <p:cSldViewPr>
      <p:cViewPr varScale="1">
        <p:scale>
          <a:sx n="82" d="100"/>
          <a:sy n="82" d="100"/>
        </p:scale>
        <p:origin x="150"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font" Target="fonts/font5.fntdata"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font" Target="fonts/font8.fntdata" Id="rId42" /><Relationship Type="http://schemas.microsoft.com/office/2018/10/relationships/authors" Target="authors.xml" Id="rId47"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font" Target="fonts/font3.fntdata" Id="rId37" /><Relationship Type="http://schemas.openxmlformats.org/officeDocument/2006/relationships/font" Target="fonts/font6.fntdata" Id="rId40" /><Relationship Type="http://schemas.openxmlformats.org/officeDocument/2006/relationships/theme" Target="theme/theme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font" Target="fonts/font2.fntdata"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viewProps" Target="viewProps.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font" Target="fonts/font1.fntdata" Id="rId35" /><Relationship Type="http://schemas.openxmlformats.org/officeDocument/2006/relationships/presProps" Target="presProps.xml" Id="rId43"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font" Target="fonts/font4.fntdata" Id="rId38" /><Relationship Type="http://schemas.openxmlformats.org/officeDocument/2006/relationships/tableStyles" Target="tableStyles.xml" Id="rId46" /><Relationship Type="http://schemas.openxmlformats.org/officeDocument/2006/relationships/slide" Target="slides/slide19.xml" Id="rId20" /><Relationship Type="http://schemas.openxmlformats.org/officeDocument/2006/relationships/font" Target="fonts/font7.fntdata" Id="rId41" /><Relationship Type="http://schemas.openxmlformats.org/officeDocument/2006/relationships/customXml" Target="/customXML/item.xml" Id="imanage.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84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039573"/>
          </a:xfrm>
          <a:prstGeom prst="rect">
            <a:avLst/>
          </a:prstGeom>
        </p:spPr>
        <p:txBody>
          <a:bodyPr lIns="0" tIns="0" rIns="0" bIns="0" rtlCol="0" anchor="t">
            <a:spAutoFit/>
          </a:bodyPr>
          <a:lstStyle/>
          <a:p>
            <a:pPr marL="647700" lvl="1" indent="-323850" algn="l">
              <a:lnSpc>
                <a:spcPts val="4200"/>
              </a:lnSpc>
              <a:buFont typeface="Arial"/>
              <a:buChar char="•"/>
            </a:pPr>
            <a:endParaRPr lang="en-US" sz="3600" b="1" i="1"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b="1" i="1" dirty="0">
                <a:solidFill>
                  <a:srgbClr val="FBE654"/>
                </a:solidFill>
                <a:latin typeface="Montserrat"/>
                <a:ea typeface="Montserrat"/>
                <a:cs typeface="Montserrat"/>
                <a:sym typeface="Montserrat"/>
              </a:rPr>
              <a:t>CCAA</a:t>
            </a:r>
            <a:r>
              <a:rPr lang="en-US" sz="3600" dirty="0">
                <a:solidFill>
                  <a:srgbClr val="FBE654"/>
                </a:solidFill>
                <a:latin typeface="Montserrat"/>
                <a:ea typeface="Montserrat"/>
                <a:cs typeface="Montserrat"/>
                <a:sym typeface="Montserrat"/>
              </a:rPr>
              <a:t>:</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Section 11 (</a:t>
            </a:r>
            <a:r>
              <a:rPr lang="en-US" sz="3600" i="1" dirty="0">
                <a:solidFill>
                  <a:srgbClr val="FBE654"/>
                </a:solidFill>
                <a:latin typeface="Montserrat"/>
                <a:ea typeface="Montserrat"/>
                <a:cs typeface="Montserrat"/>
                <a:sym typeface="Montserrat"/>
              </a:rPr>
              <a:t>Harte Gold</a:t>
            </a:r>
            <a:r>
              <a:rPr lang="en-US" sz="3600" dirty="0">
                <a:solidFill>
                  <a:srgbClr val="FBE654"/>
                </a:solidFill>
                <a:latin typeface="Montserrat"/>
                <a:ea typeface="Montserrat"/>
                <a:cs typeface="Montserrat"/>
                <a:sym typeface="Montserrat"/>
              </a:rPr>
              <a:t>)</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Section 36</a:t>
            </a:r>
          </a:p>
          <a:p>
            <a:pPr marL="647700" lvl="1" indent="-323850">
              <a:lnSpc>
                <a:spcPts val="4200"/>
              </a:lnSpc>
              <a:buFont typeface="Arial"/>
              <a:buChar char="•"/>
            </a:pPr>
            <a:endParaRPr lang="en-US" sz="3600" b="1" i="1"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b="1" i="1" dirty="0">
                <a:solidFill>
                  <a:srgbClr val="FBE654"/>
                </a:solidFill>
                <a:latin typeface="Montserrat"/>
                <a:ea typeface="Montserrat"/>
                <a:cs typeface="Montserrat"/>
                <a:sym typeface="Montserrat"/>
              </a:rPr>
              <a:t>Canada Business Corporations Act</a:t>
            </a:r>
            <a:r>
              <a:rPr lang="en-US" sz="3600" b="1" dirty="0">
                <a:solidFill>
                  <a:srgbClr val="FBE654"/>
                </a:solidFill>
                <a:latin typeface="Montserrat"/>
                <a:ea typeface="Montserrat"/>
                <a:cs typeface="Montserrat"/>
                <a:sym typeface="Montserrat"/>
              </a:rPr>
              <a:t>, R.S.C. 1985, c. C-44</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Section 192 (</a:t>
            </a:r>
            <a:r>
              <a:rPr lang="en-US" sz="3600" i="1" dirty="0">
                <a:solidFill>
                  <a:srgbClr val="FBE654"/>
                </a:solidFill>
                <a:latin typeface="Montserrat"/>
                <a:ea typeface="Montserrat"/>
                <a:cs typeface="Montserrat"/>
                <a:sym typeface="Montserrat"/>
              </a:rPr>
              <a:t>Xplore Inc. (Re)</a:t>
            </a:r>
            <a:r>
              <a:rPr lang="en-US" sz="3600" dirty="0">
                <a:solidFill>
                  <a:srgbClr val="FBE654"/>
                </a:solidFill>
                <a:latin typeface="Montserrat"/>
                <a:ea typeface="Montserrat"/>
                <a:cs typeface="Montserrat"/>
                <a:sym typeface="Montserrat"/>
              </a:rPr>
              <a:t>, 2024 ONSC 5250)</a:t>
            </a:r>
          </a:p>
          <a:p>
            <a:pPr marL="781050" lvl="2">
              <a:lnSpc>
                <a:spcPts val="4200"/>
              </a:lnSpc>
            </a:pPr>
            <a:endParaRPr lang="en-US" sz="36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b="1" i="1" dirty="0">
                <a:solidFill>
                  <a:srgbClr val="FBE654"/>
                </a:solidFill>
                <a:latin typeface="Montserrat"/>
                <a:ea typeface="Montserrat"/>
                <a:cs typeface="Montserrat"/>
                <a:sym typeface="Montserrat"/>
              </a:rPr>
              <a:t>Bankruptcy and Insolvency Act, </a:t>
            </a:r>
            <a:r>
              <a:rPr lang="en-US" sz="3600" b="1" dirty="0">
                <a:solidFill>
                  <a:srgbClr val="FBE654"/>
                </a:solidFill>
                <a:latin typeface="Montserrat"/>
                <a:ea typeface="Montserrat"/>
                <a:cs typeface="Montserrat"/>
                <a:sym typeface="Montserrat"/>
              </a:rPr>
              <a:t>R.S.C. 1985, c. B-3 [</a:t>
            </a:r>
            <a:r>
              <a:rPr lang="en-US" sz="3600" b="1" i="1" dirty="0">
                <a:solidFill>
                  <a:srgbClr val="FBE654"/>
                </a:solidFill>
                <a:latin typeface="Montserrat"/>
                <a:ea typeface="Montserrat"/>
                <a:cs typeface="Montserrat"/>
                <a:sym typeface="Montserrat"/>
              </a:rPr>
              <a:t>BIA</a:t>
            </a:r>
            <a:r>
              <a:rPr lang="en-US" sz="3600" b="1" dirty="0">
                <a:solidFill>
                  <a:srgbClr val="FBE654"/>
                </a:solidFill>
                <a:latin typeface="Montserrat"/>
                <a:ea typeface="Montserrat"/>
                <a:cs typeface="Montserrat"/>
                <a:sym typeface="Montserrat"/>
              </a:rPr>
              <a:t>]</a:t>
            </a:r>
            <a:r>
              <a:rPr lang="en-US" sz="3600" i="1" dirty="0">
                <a:solidFill>
                  <a:srgbClr val="FBE654"/>
                </a:solidFill>
                <a:latin typeface="Montserrat"/>
                <a:ea typeface="Montserrat"/>
                <a:cs typeface="Montserrat"/>
                <a:sym typeface="Montserrat"/>
              </a:rPr>
              <a:t>:</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Section 183 (</a:t>
            </a:r>
            <a:r>
              <a:rPr lang="en-US" sz="3600" i="1" dirty="0">
                <a:solidFill>
                  <a:srgbClr val="FBE654"/>
                </a:solidFill>
                <a:latin typeface="Montserrat"/>
                <a:ea typeface="Montserrat"/>
                <a:cs typeface="Montserrat"/>
                <a:sym typeface="Montserrat"/>
              </a:rPr>
              <a:t>PaySlate Inc. (Re)</a:t>
            </a:r>
            <a:r>
              <a:rPr lang="en-US" sz="3600" dirty="0">
                <a:solidFill>
                  <a:srgbClr val="FBE654"/>
                </a:solidFill>
                <a:latin typeface="Montserrat"/>
                <a:ea typeface="Montserrat"/>
                <a:cs typeface="Montserrat"/>
                <a:sym typeface="Montserrat"/>
              </a:rPr>
              <a:t>, 2023 BCSC 608)</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Section 65.13 (</a:t>
            </a:r>
            <a:r>
              <a:rPr lang="en-US" sz="3600" i="1" dirty="0">
                <a:solidFill>
                  <a:srgbClr val="FBE654"/>
                </a:solidFill>
                <a:latin typeface="Montserrat"/>
                <a:ea typeface="Montserrat"/>
                <a:cs typeface="Montserrat"/>
                <a:sym typeface="Montserrat"/>
              </a:rPr>
              <a:t>Proposition de Brunswick Health Group Inc.</a:t>
            </a:r>
            <a:r>
              <a:rPr lang="en-US" sz="3600" dirty="0">
                <a:solidFill>
                  <a:srgbClr val="FBE654"/>
                </a:solidFill>
                <a:latin typeface="Montserrat"/>
                <a:ea typeface="Montserrat"/>
                <a:cs typeface="Montserrat"/>
                <a:sym typeface="Montserrat"/>
              </a:rPr>
              <a:t>, 2023 QCCS 4643)</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Section 243 (</a:t>
            </a:r>
            <a:r>
              <a:rPr lang="en-US" sz="3600" i="1" dirty="0">
                <a:solidFill>
                  <a:srgbClr val="FBE654"/>
                </a:solidFill>
                <a:latin typeface="Montserrat"/>
                <a:ea typeface="Montserrat"/>
                <a:cs typeface="Montserrat"/>
                <a:sym typeface="Montserrat"/>
              </a:rPr>
              <a:t>British Columbia v. Peakhill Capital Inc</a:t>
            </a:r>
            <a:r>
              <a:rPr lang="en-US" sz="3600" dirty="0">
                <a:solidFill>
                  <a:srgbClr val="FBE654"/>
                </a:solidFill>
                <a:latin typeface="Montserrat"/>
                <a:ea typeface="Montserrat"/>
                <a:cs typeface="Montserrat"/>
                <a:sym typeface="Montserrat"/>
              </a:rPr>
              <a:t>., 2024 BCCA 246) </a:t>
            </a:r>
          </a:p>
          <a:p>
            <a:pPr marL="323850" lvl="1" algn="l">
              <a:lnSpc>
                <a:spcPts val="4200"/>
              </a:lnSpc>
            </a:pPr>
            <a:endParaRPr lang="en-US" sz="3000" b="1"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Authority</a:t>
            </a:r>
          </a:p>
        </p:txBody>
      </p:sp>
    </p:spTree>
    <p:extLst>
      <p:ext uri="{BB962C8B-B14F-4D97-AF65-F5344CB8AC3E}">
        <p14:creationId xmlns:p14="http://schemas.microsoft.com/office/powerpoint/2010/main" val="5195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3770263"/>
          </a:xfrm>
          <a:prstGeom prst="rect">
            <a:avLst/>
          </a:prstGeom>
        </p:spPr>
        <p:txBody>
          <a:bodyPr lIns="0" tIns="0" rIns="0" bIns="0" rtlCol="0" anchor="t">
            <a:spAutoFit/>
          </a:bodyPr>
          <a:lstStyle/>
          <a:p>
            <a:pPr marL="1752600" lvl="3" indent="-514350">
              <a:lnSpc>
                <a:spcPts val="4200"/>
              </a:lnSpc>
              <a:buFont typeface="+mj-lt"/>
              <a:buAutoNum type="arabicPeriod"/>
            </a:pPr>
            <a:endParaRPr lang="en-US" sz="3000" dirty="0">
              <a:solidFill>
                <a:srgbClr val="FBE654"/>
              </a:solidFill>
              <a:latin typeface="Montserrat"/>
              <a:ea typeface="Montserrat"/>
              <a:cs typeface="Montserrat"/>
              <a:sym typeface="Montserrat"/>
            </a:endParaRPr>
          </a:p>
          <a:p>
            <a:pPr marL="1295400" lvl="2" indent="-514350">
              <a:lnSpc>
                <a:spcPts val="4200"/>
              </a:lnSpc>
              <a:buFont typeface="Arial" panose="020B0604020202020204" pitchFamily="34" charset="0"/>
              <a:buChar char="•"/>
            </a:pPr>
            <a:endParaRPr lang="en-US" sz="4000" b="1" dirty="0">
              <a:solidFill>
                <a:srgbClr val="FBE654"/>
              </a:solidFill>
              <a:latin typeface="Montserrat"/>
              <a:ea typeface="Montserrat"/>
              <a:cs typeface="Montserrat"/>
              <a:sym typeface="Montserrat"/>
            </a:endParaRPr>
          </a:p>
          <a:p>
            <a:pPr marL="1295400" lvl="2" indent="-514350">
              <a:lnSpc>
                <a:spcPts val="4200"/>
              </a:lnSpc>
              <a:buFont typeface="Arial" panose="020B0604020202020204" pitchFamily="34" charset="0"/>
              <a:buChar char="•"/>
            </a:pPr>
            <a:r>
              <a:rPr lang="en-US" sz="4000" b="1" dirty="0">
                <a:solidFill>
                  <a:srgbClr val="FBE654"/>
                </a:solidFill>
                <a:latin typeface="Montserrat"/>
                <a:ea typeface="Montserrat"/>
                <a:cs typeface="Montserrat"/>
                <a:sym typeface="Montserrat"/>
              </a:rPr>
              <a:t>What assets are not readily transferrable?</a:t>
            </a:r>
          </a:p>
          <a:p>
            <a:pPr marL="1295400" lvl="2" indent="-514350">
              <a:lnSpc>
                <a:spcPts val="4200"/>
              </a:lnSpc>
              <a:buFont typeface="Arial" panose="020B0604020202020204" pitchFamily="34" charset="0"/>
              <a:buChar char="•"/>
            </a:pPr>
            <a:endParaRPr lang="en-US" sz="4000" b="1" dirty="0">
              <a:solidFill>
                <a:srgbClr val="FBE654"/>
              </a:solidFill>
              <a:latin typeface="Montserrat"/>
              <a:ea typeface="Montserrat"/>
              <a:cs typeface="Montserrat"/>
              <a:sym typeface="Montserrat"/>
            </a:endParaRPr>
          </a:p>
          <a:p>
            <a:pPr marL="1295400" lvl="2" indent="-514350">
              <a:lnSpc>
                <a:spcPts val="4200"/>
              </a:lnSpc>
              <a:buFont typeface="Arial" panose="020B0604020202020204" pitchFamily="34" charset="0"/>
              <a:buChar char="•"/>
            </a:pPr>
            <a:endParaRPr lang="en-US" sz="4000" b="1" dirty="0">
              <a:solidFill>
                <a:srgbClr val="FBE654"/>
              </a:solidFill>
              <a:latin typeface="Montserrat"/>
              <a:ea typeface="Montserrat"/>
              <a:cs typeface="Montserrat"/>
              <a:sym typeface="Montserrat"/>
            </a:endParaRPr>
          </a:p>
          <a:p>
            <a:pPr marL="1295400" lvl="2" indent="-514350">
              <a:lnSpc>
                <a:spcPts val="4200"/>
              </a:lnSpc>
              <a:buFont typeface="Arial" panose="020B0604020202020204" pitchFamily="34" charset="0"/>
              <a:buChar char="•"/>
            </a:pPr>
            <a:r>
              <a:rPr lang="en-US" sz="4000" b="1" dirty="0">
                <a:solidFill>
                  <a:srgbClr val="FBE654"/>
                </a:solidFill>
                <a:latin typeface="Montserrat"/>
                <a:ea typeface="Montserrat"/>
                <a:cs typeface="Montserrat"/>
                <a:sym typeface="Montserrat"/>
              </a:rPr>
              <a:t>What potential benefits are there from a non-asset sale?</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Different Steps Involved with RVOs</a:t>
            </a:r>
          </a:p>
        </p:txBody>
      </p:sp>
    </p:spTree>
    <p:extLst>
      <p:ext uri="{BB962C8B-B14F-4D97-AF65-F5344CB8AC3E}">
        <p14:creationId xmlns:p14="http://schemas.microsoft.com/office/powerpoint/2010/main" val="53588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039573"/>
          </a:xfrm>
          <a:prstGeom prst="rect">
            <a:avLst/>
          </a:prstGeom>
        </p:spPr>
        <p:txBody>
          <a:bodyPr lIns="0" tIns="0" rIns="0" bIns="0" rtlCol="0" anchor="t">
            <a:spAutoFit/>
          </a:bodyPr>
          <a:lstStyle/>
          <a:p>
            <a:pPr marL="838200" lvl="1" indent="-514350" algn="l">
              <a:lnSpc>
                <a:spcPts val="4200"/>
              </a:lnSpc>
              <a:buFont typeface="+mj-lt"/>
              <a:buAutoNum type="arabicPeriod"/>
            </a:pPr>
            <a:endParaRPr lang="en-US" sz="30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endParaRPr lang="en-US" sz="30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Why is the RVO necessary?</a:t>
            </a:r>
          </a:p>
          <a:p>
            <a:pPr marL="838200" lvl="1" indent="-514350" algn="l">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Does the RVO structure produce an economic result at least as favourable as other viable alternatives?</a:t>
            </a:r>
          </a:p>
          <a:p>
            <a:pPr marL="838200" lvl="1" indent="-514350" algn="l">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Is any stakeholder worse off under the RVO structure than they would have been under any other viable alternative? </a:t>
            </a:r>
          </a:p>
          <a:p>
            <a:pPr marL="838200" lvl="1" indent="-514350" algn="l">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Does the consideration being paid for the debtor’s business reflect the value of the intangible assets being preserved under the RVO structure?</a:t>
            </a:r>
          </a:p>
          <a:p>
            <a:pPr marL="323850" lvl="1" algn="l">
              <a:lnSpc>
                <a:spcPts val="4200"/>
              </a:lnSpc>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1902252"/>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Current Test</a:t>
            </a:r>
          </a:p>
          <a:p>
            <a:pPr algn="ctr">
              <a:lnSpc>
                <a:spcPts val="7699"/>
              </a:lnSpc>
              <a:spcBef>
                <a:spcPct val="0"/>
              </a:spcBef>
            </a:pPr>
            <a:r>
              <a:rPr lang="en-US" sz="5499" b="1" i="1" dirty="0">
                <a:solidFill>
                  <a:srgbClr val="FFFFFF"/>
                </a:solidFill>
                <a:latin typeface="Montserrat Ultra-Bold"/>
                <a:ea typeface="Montserrat Ultra-Bold"/>
                <a:cs typeface="Montserrat Ultra-Bold"/>
                <a:sym typeface="Montserrat Ultra-Bold"/>
              </a:rPr>
              <a:t>Harte Gold Corp. (Re)</a:t>
            </a:r>
            <a:r>
              <a:rPr lang="en-US" sz="5499" b="1" dirty="0">
                <a:solidFill>
                  <a:srgbClr val="FFFFFF"/>
                </a:solidFill>
                <a:latin typeface="Montserrat Ultra-Bold"/>
                <a:ea typeface="Montserrat Ultra-Bold"/>
                <a:cs typeface="Montserrat Ultra-Bold"/>
                <a:sym typeface="Montserrat Ultra-Bold"/>
              </a:rPr>
              <a:t>, 2022 ONSC 653</a:t>
            </a:r>
          </a:p>
        </p:txBody>
      </p:sp>
    </p:spTree>
    <p:extLst>
      <p:ext uri="{BB962C8B-B14F-4D97-AF65-F5344CB8AC3E}">
        <p14:creationId xmlns:p14="http://schemas.microsoft.com/office/powerpoint/2010/main" val="419947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4269310"/>
          </a:xfrm>
          <a:prstGeom prst="rect">
            <a:avLst/>
          </a:prstGeom>
        </p:spPr>
        <p:txBody>
          <a:bodyPr lIns="0" tIns="0" rIns="0" bIns="0" rtlCol="0" anchor="t">
            <a:spAutoFit/>
          </a:bodyPr>
          <a:lstStyle/>
          <a:p>
            <a:pPr marL="838200" lvl="1" indent="-514350" algn="l">
              <a:lnSpc>
                <a:spcPts val="4200"/>
              </a:lnSpc>
              <a:buFont typeface="+mj-lt"/>
              <a:buAutoNum type="arabicPeriod"/>
            </a:pPr>
            <a:endParaRPr lang="en-US" sz="3000" dirty="0">
              <a:solidFill>
                <a:srgbClr val="FBE654"/>
              </a:solidFill>
              <a:latin typeface="Montserrat"/>
              <a:ea typeface="Montserrat"/>
              <a:cs typeface="Montserrat"/>
              <a:sym typeface="Montserrat"/>
            </a:endParaRPr>
          </a:p>
          <a:p>
            <a:pPr marL="1295400" lvl="2" indent="-514350">
              <a:lnSpc>
                <a:spcPts val="4200"/>
              </a:lnSpc>
              <a:buFont typeface="+mj-lt"/>
              <a:buAutoNum type="arabicPeriod"/>
            </a:pPr>
            <a:r>
              <a:rPr lang="en-US" sz="4000" b="1" dirty="0">
                <a:solidFill>
                  <a:srgbClr val="FBE654"/>
                </a:solidFill>
                <a:latin typeface="Montserrat"/>
                <a:ea typeface="Montserrat"/>
                <a:cs typeface="Montserrat"/>
                <a:sym typeface="Montserrat"/>
              </a:rPr>
              <a:t>Jurisdiction</a:t>
            </a:r>
          </a:p>
          <a:p>
            <a:pPr marL="1295400" lvl="2" indent="-514350">
              <a:lnSpc>
                <a:spcPts val="4200"/>
              </a:lnSpc>
              <a:buFont typeface="+mj-lt"/>
              <a:buAutoNum type="arabicPeriod"/>
            </a:pPr>
            <a:endParaRPr lang="en-US" sz="4000" b="1" dirty="0">
              <a:solidFill>
                <a:srgbClr val="FBE654"/>
              </a:solidFill>
              <a:latin typeface="Montserrat"/>
              <a:ea typeface="Montserrat"/>
              <a:cs typeface="Montserrat"/>
              <a:sym typeface="Montserrat"/>
            </a:endParaRPr>
          </a:p>
          <a:p>
            <a:pPr marL="1295400" lvl="2" indent="-514350">
              <a:lnSpc>
                <a:spcPts val="4200"/>
              </a:lnSpc>
              <a:buFont typeface="+mj-lt"/>
              <a:buAutoNum type="arabicPeriod"/>
            </a:pPr>
            <a:r>
              <a:rPr lang="en-US" sz="4000" b="1" dirty="0">
                <a:solidFill>
                  <a:srgbClr val="FBE654"/>
                </a:solidFill>
                <a:latin typeface="Montserrat"/>
                <a:ea typeface="Montserrat"/>
                <a:cs typeface="Montserrat"/>
                <a:sym typeface="Montserrat"/>
              </a:rPr>
              <a:t>Assigning Contracts</a:t>
            </a:r>
          </a:p>
          <a:p>
            <a:pPr marL="781050" lvl="2">
              <a:lnSpc>
                <a:spcPts val="4200"/>
              </a:lnSpc>
            </a:pPr>
            <a:endParaRPr lang="en-US" sz="4000" b="1" dirty="0">
              <a:solidFill>
                <a:srgbClr val="FBE654"/>
              </a:solidFill>
              <a:latin typeface="Montserrat"/>
              <a:ea typeface="Montserrat"/>
              <a:cs typeface="Montserrat"/>
              <a:sym typeface="Montserrat"/>
            </a:endParaRPr>
          </a:p>
          <a:p>
            <a:pPr marL="781050" lvl="2">
              <a:lnSpc>
                <a:spcPts val="4200"/>
              </a:lnSpc>
            </a:pPr>
            <a:r>
              <a:rPr lang="en-US" sz="4000" b="1" dirty="0">
                <a:solidFill>
                  <a:srgbClr val="FBE654"/>
                </a:solidFill>
                <a:latin typeface="Montserrat"/>
                <a:ea typeface="Montserrat"/>
                <a:cs typeface="Montserrat"/>
                <a:sym typeface="Montserrat"/>
              </a:rPr>
              <a:t>3. Overuse</a:t>
            </a:r>
          </a:p>
          <a:p>
            <a:pPr marL="323850" lvl="1" algn="l">
              <a:lnSpc>
                <a:spcPts val="4200"/>
              </a:lnSpc>
            </a:pPr>
            <a:endParaRPr lang="en-US" sz="3000" dirty="0">
              <a:solidFill>
                <a:srgbClr val="FBE654"/>
              </a:solidFill>
              <a:latin typeface="Montserrat"/>
              <a:ea typeface="Montserrat"/>
              <a:cs typeface="Montserrat"/>
              <a:sym typeface="Montserrat"/>
            </a:endParaRPr>
          </a:p>
          <a:p>
            <a:pPr marL="781050" lvl="2">
              <a:lnSpc>
                <a:spcPts val="4200"/>
              </a:lnSpc>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Emerging Issues</a:t>
            </a:r>
          </a:p>
        </p:txBody>
      </p:sp>
    </p:spTree>
    <p:extLst>
      <p:ext uri="{BB962C8B-B14F-4D97-AF65-F5344CB8AC3E}">
        <p14:creationId xmlns:p14="http://schemas.microsoft.com/office/powerpoint/2010/main" val="78105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2819002"/>
            <a:ext cx="16230600" cy="1037656"/>
          </a:xfrm>
          <a:prstGeom prst="rect">
            <a:avLst/>
          </a:prstGeom>
        </p:spPr>
        <p:txBody>
          <a:bodyPr lIns="0" tIns="0" rIns="0" bIns="0" rtlCol="0" anchor="t">
            <a:spAutoFit/>
          </a:bodyPr>
          <a:lstStyle/>
          <a:p>
            <a:pPr marL="323850" lvl="1" algn="l">
              <a:lnSpc>
                <a:spcPts val="4200"/>
              </a:lnSpc>
            </a:pPr>
            <a:endParaRPr lang="en-US" sz="3000" b="1" u="sng"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pic>
        <p:nvPicPr>
          <p:cNvPr id="12" name="Picture 11">
            <a:extLst>
              <a:ext uri="{FF2B5EF4-FFF2-40B4-BE49-F238E27FC236}">
                <a16:creationId xmlns:a16="http://schemas.microsoft.com/office/drawing/2014/main" id="{38D842B8-B8C7-A1F7-D8C4-BE4F9001A965}"/>
              </a:ext>
            </a:extLst>
          </p:cNvPr>
          <p:cNvPicPr>
            <a:picLocks noChangeAspect="1"/>
          </p:cNvPicPr>
          <p:nvPr/>
        </p:nvPicPr>
        <p:blipFill>
          <a:blip r:embed="rId3"/>
          <a:stretch>
            <a:fillRect/>
          </a:stretch>
        </p:blipFill>
        <p:spPr>
          <a:xfrm>
            <a:off x="5140580" y="3346622"/>
            <a:ext cx="7702040" cy="6531766"/>
          </a:xfrm>
          <a:prstGeom prst="rect">
            <a:avLst/>
          </a:prstGeom>
        </p:spPr>
      </p:pic>
      <p:sp>
        <p:nvSpPr>
          <p:cNvPr id="13" name="TextBox 12">
            <a:extLst>
              <a:ext uri="{FF2B5EF4-FFF2-40B4-BE49-F238E27FC236}">
                <a16:creationId xmlns:a16="http://schemas.microsoft.com/office/drawing/2014/main" id="{770DBA37-AD2C-3C6D-DE37-EFC933E0F17D}"/>
              </a:ext>
            </a:extLst>
          </p:cNvPr>
          <p:cNvSpPr txBox="1"/>
          <p:nvPr/>
        </p:nvSpPr>
        <p:spPr>
          <a:xfrm>
            <a:off x="-152400" y="1158664"/>
            <a:ext cx="18288000" cy="1902252"/>
          </a:xfrm>
          <a:prstGeom prst="rect">
            <a:avLst/>
          </a:prstGeom>
        </p:spPr>
        <p:txBody>
          <a:bodyPr lIns="0" tIns="0" rIns="0" bIns="0" rtlCol="0" anchor="t">
            <a:spAutoFit/>
          </a:bodyPr>
          <a:lstStyle/>
          <a:p>
            <a:pPr algn="ctr">
              <a:lnSpc>
                <a:spcPts val="7699"/>
              </a:lnSpc>
              <a:spcBef>
                <a:spcPct val="0"/>
              </a:spcBef>
            </a:pPr>
            <a:r>
              <a:rPr lang="en-US" sz="5499" b="1" i="1" dirty="0">
                <a:solidFill>
                  <a:srgbClr val="FFFFFF"/>
                </a:solidFill>
                <a:latin typeface="Montserrat Ultra-Bold"/>
                <a:ea typeface="Montserrat Ultra-Bold"/>
                <a:cs typeface="Montserrat Ultra-Bold"/>
                <a:sym typeface="Montserrat Ultra-Bold"/>
              </a:rPr>
              <a:t>British Columbia v. Peakhill Capital Inc., </a:t>
            </a:r>
          </a:p>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2024 BCCA 246 (under appeal)</a:t>
            </a:r>
          </a:p>
        </p:txBody>
      </p:sp>
      <p:sp>
        <p:nvSpPr>
          <p:cNvPr id="16" name="TextBox 13">
            <a:extLst>
              <a:ext uri="{FF2B5EF4-FFF2-40B4-BE49-F238E27FC236}">
                <a16:creationId xmlns:a16="http://schemas.microsoft.com/office/drawing/2014/main" id="{7CDE30AF-5530-DD69-D4FE-BF564D4014B5}"/>
              </a:ext>
            </a:extLst>
          </p:cNvPr>
          <p:cNvSpPr txBox="1"/>
          <p:nvPr/>
        </p:nvSpPr>
        <p:spPr>
          <a:xfrm>
            <a:off x="13030200" y="8039100"/>
            <a:ext cx="5029200" cy="1528688"/>
          </a:xfrm>
          <a:prstGeom prst="rect">
            <a:avLst/>
          </a:prstGeom>
        </p:spPr>
        <p:txBody>
          <a:bodyPr wrap="square" lIns="0" tIns="0" rIns="0" bIns="0" rtlCol="0" anchor="t">
            <a:spAutoFit/>
          </a:bodyPr>
          <a:lstStyle/>
          <a:p>
            <a:pPr marL="323850" lvl="1" algn="l">
              <a:lnSpc>
                <a:spcPts val="4200"/>
              </a:lnSpc>
            </a:pPr>
            <a:r>
              <a:rPr lang="en-US" sz="1500" dirty="0">
                <a:solidFill>
                  <a:srgbClr val="FBE654"/>
                </a:solidFill>
                <a:latin typeface="Montserrat"/>
                <a:ea typeface="Montserrat"/>
                <a:cs typeface="Montserrat"/>
                <a:sym typeface="Montserrat"/>
              </a:rPr>
              <a:t>Jason Proctor, “B.C. claims millions in property transfer taxes at stake in battle over debt-ridden projects”, </a:t>
            </a:r>
            <a:r>
              <a:rPr lang="en-US" sz="1500" i="1" dirty="0">
                <a:solidFill>
                  <a:srgbClr val="FBE654"/>
                </a:solidFill>
                <a:latin typeface="Montserrat"/>
                <a:ea typeface="Montserrat"/>
                <a:cs typeface="Montserrat"/>
                <a:sym typeface="Montserrat"/>
              </a:rPr>
              <a:t>CBC News </a:t>
            </a:r>
            <a:r>
              <a:rPr lang="en-US" sz="1500" dirty="0">
                <a:solidFill>
                  <a:srgbClr val="FBE654"/>
                </a:solidFill>
                <a:latin typeface="Montserrat"/>
                <a:ea typeface="Montserrat"/>
                <a:cs typeface="Montserrat"/>
                <a:sym typeface="Montserrat"/>
              </a:rPr>
              <a:t>(2 January 2025), online. </a:t>
            </a:r>
          </a:p>
        </p:txBody>
      </p:sp>
    </p:spTree>
    <p:extLst>
      <p:ext uri="{BB962C8B-B14F-4D97-AF65-F5344CB8AC3E}">
        <p14:creationId xmlns:p14="http://schemas.microsoft.com/office/powerpoint/2010/main" val="182675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2792906"/>
            <a:ext cx="16230600" cy="5386090"/>
          </a:xfrm>
          <a:prstGeom prst="rect">
            <a:avLst/>
          </a:prstGeom>
        </p:spPr>
        <p:txBody>
          <a:bodyPr lIns="0" tIns="0" rIns="0" bIns="0" rtlCol="0" anchor="t">
            <a:spAutoFit/>
          </a:bodyPr>
          <a:lstStyle/>
          <a:p>
            <a:pPr marL="323850" lvl="1" algn="l">
              <a:lnSpc>
                <a:spcPts val="4200"/>
              </a:lnSpc>
            </a:pPr>
            <a:endParaRPr lang="en-US" sz="3000" b="1" u="sng" dirty="0">
              <a:solidFill>
                <a:srgbClr val="FBE654"/>
              </a:solidFill>
              <a:latin typeface="Montserrat"/>
              <a:ea typeface="Montserrat"/>
              <a:cs typeface="Montserrat"/>
              <a:sym typeface="Montserrat"/>
            </a:endParaRPr>
          </a:p>
          <a:p>
            <a:pPr marL="323850" lvl="1" algn="l">
              <a:lnSpc>
                <a:spcPts val="4200"/>
              </a:lnSpc>
            </a:pPr>
            <a:r>
              <a:rPr lang="en-US" sz="3600" b="1" u="sng" dirty="0">
                <a:solidFill>
                  <a:srgbClr val="FBE654"/>
                </a:solidFill>
                <a:latin typeface="Montserrat"/>
                <a:ea typeface="Montserrat"/>
                <a:cs typeface="Montserrat"/>
                <a:sym typeface="Montserrat"/>
              </a:rPr>
              <a:t>RVOs in receiverships</a:t>
            </a: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RVOs can be granted in receiverships: </a:t>
            </a:r>
            <a:r>
              <a:rPr lang="en-US" sz="3600" i="1" dirty="0">
                <a:solidFill>
                  <a:srgbClr val="FBE654"/>
                </a:solidFill>
                <a:latin typeface="Montserrat"/>
                <a:ea typeface="Montserrat"/>
                <a:cs typeface="Montserrat"/>
                <a:sym typeface="Montserrat"/>
              </a:rPr>
              <a:t>BIA, s. 243</a:t>
            </a:r>
            <a:endParaRPr lang="en-US" sz="36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No reason an RVO is not incidental or ancillary to a receiver’s power to sell </a:t>
            </a:r>
          </a:p>
          <a:p>
            <a:pPr marL="323850" lvl="1" algn="l">
              <a:lnSpc>
                <a:spcPts val="4200"/>
              </a:lnSpc>
            </a:pPr>
            <a:endParaRPr lang="en-US" sz="3600" dirty="0">
              <a:solidFill>
                <a:srgbClr val="FBE654"/>
              </a:solidFill>
              <a:latin typeface="Montserrat"/>
              <a:ea typeface="Montserrat"/>
              <a:cs typeface="Montserrat"/>
              <a:sym typeface="Montserrat"/>
            </a:endParaRPr>
          </a:p>
          <a:p>
            <a:pPr marL="323850" lvl="1" algn="l">
              <a:lnSpc>
                <a:spcPts val="4200"/>
              </a:lnSpc>
            </a:pPr>
            <a:r>
              <a:rPr lang="en-US" sz="3600" b="1" u="sng" dirty="0">
                <a:solidFill>
                  <a:srgbClr val="FBE654"/>
                </a:solidFill>
                <a:latin typeface="Montserrat"/>
                <a:ea typeface="Montserrat"/>
                <a:cs typeface="Montserrat"/>
                <a:sym typeface="Montserrat"/>
              </a:rPr>
              <a:t>RVOs to avoid attracting property transfer tax (“PTT”)</a:t>
            </a: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Structuring a transaction to avoid the transfer of title and PPT is a legitimate commercial practice in non-insolvency context</a:t>
            </a: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The goal of maximizing recovery for creditors is a </a:t>
            </a:r>
            <a:r>
              <a:rPr lang="en-US" sz="3600" i="1" dirty="0">
                <a:solidFill>
                  <a:srgbClr val="FBE654"/>
                </a:solidFill>
                <a:latin typeface="Montserrat"/>
                <a:ea typeface="Montserrat"/>
                <a:cs typeface="Montserrat"/>
                <a:sym typeface="Montserrat"/>
              </a:rPr>
              <a:t>bona fide </a:t>
            </a:r>
            <a:r>
              <a:rPr lang="en-US" sz="3600" dirty="0">
                <a:solidFill>
                  <a:srgbClr val="FBE654"/>
                </a:solidFill>
                <a:latin typeface="Montserrat"/>
                <a:ea typeface="Montserrat"/>
                <a:cs typeface="Montserrat"/>
                <a:sym typeface="Montserrat"/>
              </a:rPr>
              <a:t>purpose </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1902252"/>
          </a:xfrm>
          <a:prstGeom prst="rect">
            <a:avLst/>
          </a:prstGeom>
        </p:spPr>
        <p:txBody>
          <a:bodyPr lIns="0" tIns="0" rIns="0" bIns="0" rtlCol="0" anchor="t">
            <a:spAutoFit/>
          </a:bodyPr>
          <a:lstStyle/>
          <a:p>
            <a:pPr algn="ctr">
              <a:lnSpc>
                <a:spcPts val="7699"/>
              </a:lnSpc>
              <a:spcBef>
                <a:spcPct val="0"/>
              </a:spcBef>
            </a:pPr>
            <a:r>
              <a:rPr lang="en-US" sz="5499" b="1" i="1" dirty="0">
                <a:solidFill>
                  <a:srgbClr val="FFFFFF"/>
                </a:solidFill>
                <a:latin typeface="Montserrat Ultra-Bold"/>
                <a:ea typeface="Montserrat Ultra-Bold"/>
                <a:cs typeface="Montserrat Ultra-Bold"/>
                <a:sym typeface="Montserrat Ultra-Bold"/>
              </a:rPr>
              <a:t>British Columbia v. Peakhill Capital Inc., </a:t>
            </a:r>
          </a:p>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2024 BCCA 246 (under appeal)</a:t>
            </a:r>
          </a:p>
        </p:txBody>
      </p:sp>
    </p:spTree>
    <p:extLst>
      <p:ext uri="{BB962C8B-B14F-4D97-AF65-F5344CB8AC3E}">
        <p14:creationId xmlns:p14="http://schemas.microsoft.com/office/powerpoint/2010/main" val="354049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914400" y="2932950"/>
            <a:ext cx="16230600" cy="6423746"/>
          </a:xfrm>
          <a:prstGeom prst="rect">
            <a:avLst/>
          </a:prstGeom>
        </p:spPr>
        <p:txBody>
          <a:bodyPr lIns="0" tIns="0" rIns="0" bIns="0" rtlCol="0" anchor="t">
            <a:spAutoFit/>
          </a:bodyPr>
          <a:lstStyle/>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Parties submitted RVO was needed to preserve the going-concern value and cannabis licenses</a:t>
            </a:r>
          </a:p>
          <a:p>
            <a:pPr marL="323850" lvl="1" algn="l">
              <a:lnSpc>
                <a:spcPts val="4200"/>
              </a:lnSpc>
            </a:pPr>
            <a:endParaRPr lang="en-US" sz="3600" dirty="0">
              <a:solidFill>
                <a:srgbClr val="FBE654"/>
              </a:solidFill>
              <a:latin typeface="Montserrat"/>
              <a:ea typeface="Montserrat"/>
              <a:cs typeface="Montserrat"/>
              <a:sym typeface="Montserrat"/>
            </a:endParaRPr>
          </a:p>
          <a:p>
            <a:pPr marL="323850" lvl="1" algn="l">
              <a:lnSpc>
                <a:spcPts val="4200"/>
              </a:lnSpc>
            </a:pPr>
            <a:r>
              <a:rPr lang="en-US" sz="3600" b="1" u="sng" dirty="0">
                <a:solidFill>
                  <a:srgbClr val="FBE654"/>
                </a:solidFill>
                <a:latin typeface="Montserrat"/>
                <a:ea typeface="Montserrat"/>
                <a:cs typeface="Montserrat"/>
                <a:sym typeface="Montserrat"/>
              </a:rPr>
              <a:t>ONSC denied the RVO</a:t>
            </a:r>
            <a:r>
              <a:rPr lang="en-US" sz="3600" u="sng" dirty="0">
                <a:solidFill>
                  <a:srgbClr val="FBE654"/>
                </a:solidFill>
                <a:latin typeface="Montserrat"/>
                <a:ea typeface="Montserrat"/>
                <a:cs typeface="Montserrat"/>
                <a:sym typeface="Montserrat"/>
              </a:rPr>
              <a:t>:</a:t>
            </a: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RVO would result in vesting out and extinguishing first priority lender’s security </a:t>
            </a:r>
          </a:p>
          <a:p>
            <a:pPr marL="323850" lvl="1">
              <a:lnSpc>
                <a:spcPts val="4200"/>
              </a:lnSpc>
            </a:pPr>
            <a:r>
              <a:rPr lang="en-US" sz="3600" dirty="0">
                <a:solidFill>
                  <a:srgbClr val="FBE654"/>
                </a:solidFill>
                <a:latin typeface="Montserrat"/>
                <a:ea typeface="Montserrat"/>
                <a:cs typeface="Montserrat"/>
                <a:sym typeface="Montserrat"/>
              </a:rPr>
              <a:t> </a:t>
            </a: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The first secured lender did not consent</a:t>
            </a:r>
          </a:p>
          <a:p>
            <a:pPr marL="323850" lvl="1">
              <a:lnSpc>
                <a:spcPts val="4200"/>
              </a:lnSpc>
            </a:pPr>
            <a:endParaRPr lang="en-US" sz="36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Overall equities and stakeholder interests did not favour RVO</a:t>
            </a:r>
          </a:p>
          <a:p>
            <a:pPr marL="323850" lvl="1" algn="l">
              <a:lnSpc>
                <a:spcPts val="4200"/>
              </a:lnSpc>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1902252"/>
          </a:xfrm>
          <a:prstGeom prst="rect">
            <a:avLst/>
          </a:prstGeom>
        </p:spPr>
        <p:txBody>
          <a:bodyPr lIns="0" tIns="0" rIns="0" bIns="0" rtlCol="0" anchor="t">
            <a:spAutoFit/>
          </a:bodyPr>
          <a:lstStyle/>
          <a:p>
            <a:pPr algn="ctr">
              <a:lnSpc>
                <a:spcPts val="7699"/>
              </a:lnSpc>
              <a:spcBef>
                <a:spcPct val="0"/>
              </a:spcBef>
            </a:pPr>
            <a:r>
              <a:rPr lang="en-US" sz="5499" b="1" i="1" dirty="0">
                <a:solidFill>
                  <a:srgbClr val="FFFFFF"/>
                </a:solidFill>
                <a:latin typeface="Montserrat Ultra-Bold"/>
                <a:ea typeface="Montserrat Ultra-Bold"/>
                <a:cs typeface="Montserrat Ultra-Bold"/>
                <a:sym typeface="Montserrat Ultra-Bold"/>
              </a:rPr>
              <a:t>In the Matter of CannaPiece Group Inc., </a:t>
            </a:r>
          </a:p>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2023 ONSC 841</a:t>
            </a:r>
          </a:p>
        </p:txBody>
      </p:sp>
    </p:spTree>
    <p:extLst>
      <p:ext uri="{BB962C8B-B14F-4D97-AF65-F5344CB8AC3E}">
        <p14:creationId xmlns:p14="http://schemas.microsoft.com/office/powerpoint/2010/main" val="401828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67323"/>
            <a:ext cx="16230600" cy="9116791"/>
          </a:xfrm>
          <a:prstGeom prst="rect">
            <a:avLst/>
          </a:prstGeom>
        </p:spPr>
        <p:txBody>
          <a:bodyPr lIns="0" tIns="0" rIns="0" bIns="0" rtlCol="0" anchor="t">
            <a:spAutoFit/>
          </a:bodyPr>
          <a:lstStyle/>
          <a:p>
            <a:pPr marL="323850" lvl="1" algn="l">
              <a:lnSpc>
                <a:spcPts val="4200"/>
              </a:lnSpc>
            </a:pPr>
            <a:r>
              <a:rPr lang="en-US" sz="3600" b="1" u="sng" dirty="0">
                <a:solidFill>
                  <a:srgbClr val="FBE654"/>
                </a:solidFill>
                <a:latin typeface="Montserrat"/>
                <a:ea typeface="Montserrat"/>
                <a:cs typeface="Montserrat"/>
                <a:sym typeface="Montserrat"/>
              </a:rPr>
              <a:t>Factors to consider:</a:t>
            </a:r>
          </a:p>
          <a:p>
            <a:pPr marL="781050" lvl="1" indent="-457200" algn="l">
              <a:lnSpc>
                <a:spcPts val="4200"/>
              </a:lnSpc>
              <a:buFont typeface="Arial" panose="020B0604020202020204" pitchFamily="34" charset="0"/>
              <a:buChar char="•"/>
            </a:pPr>
            <a:r>
              <a:rPr lang="en-US" sz="3600" dirty="0">
                <a:solidFill>
                  <a:srgbClr val="FBE654"/>
                </a:solidFill>
                <a:latin typeface="Montserrat"/>
                <a:ea typeface="Montserrat"/>
                <a:cs typeface="Montserrat"/>
                <a:sym typeface="Montserrat"/>
              </a:rPr>
              <a:t>Extraordinary circumstances must exist</a:t>
            </a:r>
          </a:p>
          <a:p>
            <a:pPr marL="781050" lvl="1" indent="-457200" algn="l">
              <a:lnSpc>
                <a:spcPts val="4200"/>
              </a:lnSpc>
              <a:buFont typeface="Arial" panose="020B0604020202020204" pitchFamily="34" charset="0"/>
              <a:buChar char="•"/>
            </a:pPr>
            <a:endParaRPr lang="en-US" sz="3600" dirty="0">
              <a:solidFill>
                <a:srgbClr val="FBE654"/>
              </a:solidFill>
              <a:latin typeface="Montserrat"/>
              <a:ea typeface="Montserrat"/>
              <a:cs typeface="Montserrat"/>
              <a:sym typeface="Montserrat"/>
            </a:endParaRPr>
          </a:p>
          <a:p>
            <a:pPr marL="781050" lvl="1" indent="-457200" algn="l">
              <a:lnSpc>
                <a:spcPts val="4200"/>
              </a:lnSpc>
              <a:buFont typeface="Arial" panose="020B0604020202020204" pitchFamily="34" charset="0"/>
              <a:buChar char="•"/>
            </a:pPr>
            <a:r>
              <a:rPr lang="en-US" sz="3600" dirty="0">
                <a:solidFill>
                  <a:srgbClr val="FBE654"/>
                </a:solidFill>
                <a:latin typeface="Montserrat"/>
                <a:ea typeface="Montserrat"/>
                <a:cs typeface="Montserrat"/>
                <a:sym typeface="Montserrat"/>
              </a:rPr>
              <a:t>Creditors should have an opportunity to have a voice</a:t>
            </a:r>
          </a:p>
          <a:p>
            <a:pPr marL="781050" lvl="1" indent="-457200" algn="l">
              <a:lnSpc>
                <a:spcPts val="4200"/>
              </a:lnSpc>
              <a:buFont typeface="Arial" panose="020B0604020202020204" pitchFamily="34" charset="0"/>
              <a:buChar char="•"/>
            </a:pPr>
            <a:endParaRPr lang="en-US" sz="3600" dirty="0">
              <a:solidFill>
                <a:srgbClr val="FBE654"/>
              </a:solidFill>
              <a:latin typeface="Montserrat"/>
              <a:ea typeface="Montserrat"/>
              <a:cs typeface="Montserrat"/>
              <a:sym typeface="Montserrat"/>
            </a:endParaRPr>
          </a:p>
          <a:p>
            <a:pPr marL="781050" lvl="1" indent="-457200" algn="l">
              <a:lnSpc>
                <a:spcPts val="4200"/>
              </a:lnSpc>
              <a:buFont typeface="Arial" panose="020B0604020202020204" pitchFamily="34" charset="0"/>
              <a:buChar char="•"/>
            </a:pPr>
            <a:r>
              <a:rPr lang="en-US" sz="3600" dirty="0">
                <a:solidFill>
                  <a:srgbClr val="FBE654"/>
                </a:solidFill>
                <a:latin typeface="Montserrat"/>
                <a:ea typeface="Montserrat"/>
                <a:cs typeface="Montserrat"/>
                <a:sym typeface="Montserrat"/>
              </a:rPr>
              <a:t>Courts should be aware that RVOs remove the opportunity for negotiations that may lead to compromise and greater value for a broader group of creditors</a:t>
            </a:r>
          </a:p>
          <a:p>
            <a:pPr marL="781050" lvl="1" indent="-457200" algn="l">
              <a:lnSpc>
                <a:spcPts val="4200"/>
              </a:lnSpc>
              <a:buFont typeface="Arial" panose="020B0604020202020204" pitchFamily="34" charset="0"/>
              <a:buChar char="•"/>
            </a:pPr>
            <a:endParaRPr lang="en-US" sz="3600" dirty="0">
              <a:solidFill>
                <a:srgbClr val="FBE654"/>
              </a:solidFill>
              <a:latin typeface="Montserrat"/>
              <a:ea typeface="Montserrat"/>
              <a:cs typeface="Montserrat"/>
              <a:sym typeface="Montserrat"/>
            </a:endParaRPr>
          </a:p>
          <a:p>
            <a:pPr marL="781050" lvl="1" indent="-457200" algn="l">
              <a:lnSpc>
                <a:spcPts val="4200"/>
              </a:lnSpc>
              <a:buFont typeface="Arial" panose="020B0604020202020204" pitchFamily="34" charset="0"/>
              <a:buChar char="•"/>
            </a:pPr>
            <a:r>
              <a:rPr lang="en-US" sz="3600" dirty="0">
                <a:solidFill>
                  <a:srgbClr val="FBE654"/>
                </a:solidFill>
                <a:latin typeface="Montserrat"/>
                <a:ea typeface="Montserrat"/>
                <a:cs typeface="Montserrat"/>
                <a:sym typeface="Montserrat"/>
              </a:rPr>
              <a:t>An evidence-based rationale should explain why the RVO is at least equivalent to outcomes under the statutory mechanisms</a:t>
            </a:r>
          </a:p>
          <a:p>
            <a:pPr marL="323850" lvl="1" algn="l">
              <a:lnSpc>
                <a:spcPts val="4200"/>
              </a:lnSpc>
            </a:pPr>
            <a:endParaRPr lang="en-US" sz="3600" b="1" u="sng" dirty="0">
              <a:solidFill>
                <a:srgbClr val="FBE654"/>
              </a:solidFill>
              <a:latin typeface="Montserrat"/>
              <a:ea typeface="Montserrat"/>
              <a:cs typeface="Montserrat"/>
              <a:sym typeface="Montserrat"/>
            </a:endParaRPr>
          </a:p>
          <a:p>
            <a:pPr marL="323850" lvl="1" algn="l">
              <a:lnSpc>
                <a:spcPts val="4200"/>
              </a:lnSpc>
            </a:pPr>
            <a:r>
              <a:rPr lang="en-US" sz="3600" b="1" u="sng" dirty="0">
                <a:solidFill>
                  <a:srgbClr val="FBE654"/>
                </a:solidFill>
                <a:latin typeface="Montserrat"/>
                <a:ea typeface="Montserrat"/>
                <a:cs typeface="Montserrat"/>
                <a:sym typeface="Montserrat"/>
              </a:rPr>
              <a:t>In </a:t>
            </a:r>
            <a:r>
              <a:rPr lang="en-US" sz="3600" b="1" i="1" u="sng" dirty="0">
                <a:solidFill>
                  <a:srgbClr val="FBE654"/>
                </a:solidFill>
                <a:latin typeface="Montserrat"/>
                <a:ea typeface="Montserrat"/>
                <a:cs typeface="Montserrat"/>
                <a:sym typeface="Montserrat"/>
              </a:rPr>
              <a:t>Payslate</a:t>
            </a:r>
            <a:r>
              <a:rPr lang="en-US" sz="3600" b="1" u="sng" dirty="0">
                <a:solidFill>
                  <a:srgbClr val="FBE654"/>
                </a:solidFill>
                <a:latin typeface="Montserrat"/>
                <a:ea typeface="Montserrat"/>
                <a:cs typeface="Montserrat"/>
                <a:sym typeface="Montserrat"/>
              </a:rPr>
              <a:t>:</a:t>
            </a: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Lack of service on unsecured creditors</a:t>
            </a: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Insufficient evidence </a:t>
            </a:r>
          </a:p>
          <a:p>
            <a:pPr marL="647700" lvl="1" indent="-323850">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i="1" dirty="0">
                <a:solidFill>
                  <a:srgbClr val="FFFFFF"/>
                </a:solidFill>
                <a:latin typeface="Montserrat Ultra-Bold"/>
                <a:ea typeface="Montserrat Ultra-Bold"/>
                <a:cs typeface="Montserrat Ultra-Bold"/>
                <a:sym typeface="Montserrat Ultra-Bold"/>
              </a:rPr>
              <a:t>PaySlate Inc. (Re), </a:t>
            </a:r>
            <a:r>
              <a:rPr lang="en-US" sz="5499" b="1" dirty="0">
                <a:solidFill>
                  <a:srgbClr val="FFFFFF"/>
                </a:solidFill>
                <a:latin typeface="Montserrat Ultra-Bold"/>
                <a:ea typeface="Montserrat Ultra-Bold"/>
                <a:cs typeface="Montserrat Ultra-Bold"/>
                <a:sym typeface="Montserrat Ultra-Bold"/>
              </a:rPr>
              <a:t>2023 BCSC 608</a:t>
            </a:r>
          </a:p>
        </p:txBody>
      </p:sp>
    </p:spTree>
    <p:extLst>
      <p:ext uri="{BB962C8B-B14F-4D97-AF65-F5344CB8AC3E}">
        <p14:creationId xmlns:p14="http://schemas.microsoft.com/office/powerpoint/2010/main" val="3956024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866900"/>
            <a:ext cx="16230600" cy="8578182"/>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Court-approved sales agent fee with a first-ranking charge</a:t>
            </a: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Proposed RVO would pay sales agent $315,000, not 3% value</a:t>
            </a: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Sales agent and monitor opposed the RVO</a:t>
            </a:r>
          </a:p>
          <a:p>
            <a:pPr marL="190500" indent="-323850">
              <a:lnSpc>
                <a:spcPts val="4200"/>
              </a:lnSpc>
              <a:buFont typeface="Arial"/>
              <a:buChar char="•"/>
            </a:pPr>
            <a:endParaRPr lang="en-US" sz="3000" dirty="0">
              <a:solidFill>
                <a:srgbClr val="FBE654"/>
              </a:solidFill>
              <a:latin typeface="Montserrat"/>
              <a:ea typeface="Montserrat"/>
              <a:cs typeface="Montserrat"/>
              <a:sym typeface="Montserrat"/>
            </a:endParaRPr>
          </a:p>
          <a:p>
            <a:pPr lvl="1" algn="ctr">
              <a:lnSpc>
                <a:spcPts val="4200"/>
              </a:lnSpc>
            </a:pPr>
            <a:r>
              <a:rPr lang="en-US" sz="3000" dirty="0">
                <a:solidFill>
                  <a:srgbClr val="FBE654"/>
                </a:solidFill>
                <a:latin typeface="Montserrat"/>
                <a:ea typeface="Montserrat"/>
                <a:cs typeface="Montserrat"/>
                <a:sym typeface="Montserrat"/>
              </a:rPr>
              <a:t>“In my view, it would be morally and commercially repugnant for those stakeholders to now disregard the means by which that successful solution was found and the price that they agreed to pay for that effort. In addition, in my view, it would offend the conscience of the Court – if not constitute an error of law – to endorse such an ex post facto balancing approach that would void protections granted by this Court and would result in such unfairness.”: para. 76</a:t>
            </a:r>
          </a:p>
          <a:p>
            <a:pPr>
              <a:lnSpc>
                <a:spcPts val="4200"/>
              </a:lnSpc>
            </a:pPr>
            <a:endParaRPr lang="en-US" sz="3000" dirty="0">
              <a:solidFill>
                <a:srgbClr val="FBE654"/>
              </a:solidFill>
              <a:latin typeface="Montserrat"/>
              <a:ea typeface="Montserrat"/>
              <a:cs typeface="Montserrat"/>
              <a:sym typeface="Montserrat"/>
            </a:endParaRPr>
          </a:p>
          <a:p>
            <a:pPr>
              <a:lnSpc>
                <a:spcPts val="4200"/>
              </a:lnSpc>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14802"/>
          </a:xfrm>
          <a:prstGeom prst="rect">
            <a:avLst/>
          </a:prstGeom>
        </p:spPr>
        <p:txBody>
          <a:bodyPr lIns="0" tIns="0" rIns="0" bIns="0" rtlCol="0" anchor="t">
            <a:spAutoFit/>
          </a:bodyPr>
          <a:lstStyle/>
          <a:p>
            <a:pPr algn="ctr">
              <a:lnSpc>
                <a:spcPts val="7699"/>
              </a:lnSpc>
              <a:spcBef>
                <a:spcPct val="0"/>
              </a:spcBef>
            </a:pPr>
            <a:r>
              <a:rPr lang="en-US" sz="5499" b="1" i="1" dirty="0">
                <a:solidFill>
                  <a:srgbClr val="FFFFFF"/>
                </a:solidFill>
                <a:latin typeface="Montserrat Ultra-Bold"/>
                <a:ea typeface="Montserrat Ultra-Bold"/>
                <a:cs typeface="Montserrat Ultra-Bold"/>
                <a:sym typeface="Montserrat Ultra-Bold"/>
              </a:rPr>
              <a:t>Good Natured Products Inc. (Re)</a:t>
            </a:r>
            <a:endParaRPr lang="en-US" sz="5499" b="1" dirty="0">
              <a:solidFill>
                <a:srgbClr val="FFFFFF"/>
              </a:solidFill>
              <a:latin typeface="Montserrat Ultra-Bold"/>
              <a:ea typeface="Montserrat Ultra-Bold"/>
              <a:cs typeface="Montserrat Ultra-Bold"/>
              <a:sym typeface="Montserrat Ultra-Bold"/>
            </a:endParaRPr>
          </a:p>
        </p:txBody>
      </p:sp>
    </p:spTree>
    <p:extLst>
      <p:ext uri="{BB962C8B-B14F-4D97-AF65-F5344CB8AC3E}">
        <p14:creationId xmlns:p14="http://schemas.microsoft.com/office/powerpoint/2010/main" val="25742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2">
            <a:extLst>
              <a:ext uri="{FF2B5EF4-FFF2-40B4-BE49-F238E27FC236}">
                <a16:creationId xmlns:a16="http://schemas.microsoft.com/office/drawing/2014/main" id="{E210BA6C-49A4-7D39-B0E4-6A02BF013C93}"/>
              </a:ext>
            </a:extLst>
          </p:cNvPr>
          <p:cNvSpPr txBox="1"/>
          <p:nvPr/>
        </p:nvSpPr>
        <p:spPr>
          <a:xfrm>
            <a:off x="0" y="4457700"/>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Challenges to Recognition</a:t>
            </a:r>
          </a:p>
        </p:txBody>
      </p:sp>
    </p:spTree>
    <p:extLst>
      <p:ext uri="{BB962C8B-B14F-4D97-AF65-F5344CB8AC3E}">
        <p14:creationId xmlns:p14="http://schemas.microsoft.com/office/powerpoint/2010/main" val="3015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0" y="1333500"/>
            <a:ext cx="18288000" cy="4864601"/>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Novel Issues in Canada Affecting Cross-Border Insolvencies: </a:t>
            </a:r>
          </a:p>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Reverse Vesting Orders and the Pension Bankruptcy Protection Bill</a:t>
            </a:r>
          </a:p>
          <a:p>
            <a:pPr algn="ctr">
              <a:lnSpc>
                <a:spcPts val="7699"/>
              </a:lnSpc>
              <a:spcBef>
                <a:spcPct val="0"/>
              </a:spcBef>
            </a:pPr>
            <a:endParaRPr lang="en-US" sz="5499" b="1" dirty="0">
              <a:solidFill>
                <a:srgbClr val="FFFFFF"/>
              </a:solidFill>
              <a:latin typeface="Montserrat Ultra-Bold"/>
              <a:ea typeface="Montserrat Ultra-Bold"/>
              <a:cs typeface="Montserrat Ultra-Bold"/>
              <a:sym typeface="Montserrat Ultra-Bold"/>
            </a:endParaRPr>
          </a:p>
        </p:txBody>
      </p:sp>
      <p:sp>
        <p:nvSpPr>
          <p:cNvPr id="3" name="TextBox 13">
            <a:extLst>
              <a:ext uri="{FF2B5EF4-FFF2-40B4-BE49-F238E27FC236}">
                <a16:creationId xmlns:a16="http://schemas.microsoft.com/office/drawing/2014/main" id="{1E6BF34C-59E3-7DB4-D919-DF7054EB051E}"/>
              </a:ext>
            </a:extLst>
          </p:cNvPr>
          <p:cNvSpPr txBox="1"/>
          <p:nvPr/>
        </p:nvSpPr>
        <p:spPr>
          <a:xfrm>
            <a:off x="1028700" y="6362700"/>
            <a:ext cx="16230600" cy="499047"/>
          </a:xfrm>
          <a:prstGeom prst="rect">
            <a:avLst/>
          </a:prstGeom>
        </p:spPr>
        <p:txBody>
          <a:bodyPr lIns="0" tIns="0" rIns="0" bIns="0" rtlCol="0" anchor="t">
            <a:spAutoFit/>
          </a:bodyPr>
          <a:lstStyle/>
          <a:p>
            <a:pPr marL="323850" lvl="1" algn="l">
              <a:lnSpc>
                <a:spcPts val="4200"/>
              </a:lnSpc>
            </a:pPr>
            <a:r>
              <a:rPr lang="en-US" sz="3000" dirty="0">
                <a:solidFill>
                  <a:srgbClr val="FBE654"/>
                </a:solidFill>
                <a:latin typeface="Montserrat"/>
                <a:ea typeface="Montserrat"/>
                <a:cs typeface="Montserrat"/>
                <a:sym typeface="Montserrat"/>
              </a:rPr>
              <a:t>Valerie Cross, Maria Konyukhova, Toni Vanderlaan, Frank Vazquez and Adam Swick</a:t>
            </a:r>
          </a:p>
        </p:txBody>
      </p:sp>
    </p:spTree>
    <p:extLst>
      <p:ext uri="{BB962C8B-B14F-4D97-AF65-F5344CB8AC3E}">
        <p14:creationId xmlns:p14="http://schemas.microsoft.com/office/powerpoint/2010/main" val="31794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6423746"/>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i="1" dirty="0">
                <a:solidFill>
                  <a:srgbClr val="FBE654"/>
                </a:solidFill>
                <a:latin typeface="Montserrat"/>
                <a:ea typeface="Montserrat"/>
                <a:cs typeface="Montserrat"/>
                <a:sym typeface="Montserrat"/>
              </a:rPr>
              <a:t>Acerus Pharmaceuticals Corp.</a:t>
            </a:r>
          </a:p>
          <a:p>
            <a:pPr marL="647700" lvl="1" indent="-323850" algn="l">
              <a:lnSpc>
                <a:spcPts val="4200"/>
              </a:lnSpc>
              <a:buFont typeface="Arial"/>
              <a:buChar char="•"/>
            </a:pPr>
            <a:endParaRPr lang="en-US" sz="3600" i="1"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i="1" dirty="0">
                <a:solidFill>
                  <a:srgbClr val="FBE654"/>
                </a:solidFill>
                <a:latin typeface="Montserrat"/>
                <a:ea typeface="Montserrat"/>
                <a:cs typeface="Montserrat"/>
                <a:sym typeface="Montserrat"/>
              </a:rPr>
              <a:t>Just Energy</a:t>
            </a:r>
          </a:p>
          <a:p>
            <a:pPr marL="323850" lvl="1" algn="l">
              <a:lnSpc>
                <a:spcPts val="4200"/>
              </a:lnSpc>
            </a:pPr>
            <a:endParaRPr lang="en-US" sz="3600" i="1"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i="1" dirty="0">
                <a:solidFill>
                  <a:srgbClr val="FBE654"/>
                </a:solidFill>
                <a:latin typeface="Montserrat"/>
                <a:ea typeface="Montserrat"/>
                <a:cs typeface="Montserrat"/>
                <a:sym typeface="Montserrat"/>
              </a:rPr>
              <a:t>Dynamic Technologies Group Inc.</a:t>
            </a:r>
          </a:p>
          <a:p>
            <a:pPr marL="647700" lvl="1" indent="-323850" algn="l">
              <a:lnSpc>
                <a:spcPts val="4200"/>
              </a:lnSpc>
              <a:buFont typeface="Arial"/>
              <a:buChar char="•"/>
            </a:pPr>
            <a:endParaRPr lang="en-US" sz="3600" i="1"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i="1" dirty="0">
                <a:solidFill>
                  <a:srgbClr val="FBE654"/>
                </a:solidFill>
                <a:latin typeface="Montserrat"/>
                <a:ea typeface="Montserrat"/>
                <a:cs typeface="Montserrat"/>
                <a:sym typeface="Montserrat"/>
              </a:rPr>
              <a:t>NextPoint Financial</a:t>
            </a:r>
          </a:p>
          <a:p>
            <a:pPr marL="647700" lvl="1" indent="-323850" algn="l">
              <a:lnSpc>
                <a:spcPts val="4200"/>
              </a:lnSpc>
              <a:buFont typeface="Arial"/>
              <a:buChar char="•"/>
            </a:pPr>
            <a:endParaRPr lang="en-US" sz="3600" i="1"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i="1" dirty="0">
                <a:solidFill>
                  <a:srgbClr val="FBE654"/>
                </a:solidFill>
                <a:latin typeface="Montserrat"/>
                <a:ea typeface="Montserrat"/>
                <a:cs typeface="Montserrat"/>
                <a:sym typeface="Montserrat"/>
              </a:rPr>
              <a:t>Black Press</a:t>
            </a:r>
          </a:p>
          <a:p>
            <a:pPr marL="647700" lvl="1" indent="-323850" algn="l">
              <a:lnSpc>
                <a:spcPts val="4200"/>
              </a:lnSpc>
              <a:buFont typeface="Arial"/>
              <a:buChar char="•"/>
            </a:pPr>
            <a:endParaRPr lang="en-US" sz="3600" i="1"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i="1" dirty="0">
                <a:solidFill>
                  <a:srgbClr val="FBE654"/>
                </a:solidFill>
                <a:latin typeface="Montserrat"/>
                <a:ea typeface="Montserrat"/>
                <a:cs typeface="Montserrat"/>
                <a:sym typeface="Montserrat"/>
              </a:rPr>
              <a:t>Good Natured</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Recognition of RVOs in U.S. Proceedings</a:t>
            </a:r>
          </a:p>
        </p:txBody>
      </p:sp>
    </p:spTree>
    <p:extLst>
      <p:ext uri="{BB962C8B-B14F-4D97-AF65-F5344CB8AC3E}">
        <p14:creationId xmlns:p14="http://schemas.microsoft.com/office/powerpoint/2010/main" val="20633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31627"/>
            <a:ext cx="7505700" cy="2653483"/>
          </a:xfrm>
          <a:prstGeom prst="rect">
            <a:avLst/>
          </a:prstGeom>
        </p:spPr>
        <p:txBody>
          <a:bodyPr wrap="square" lIns="0" tIns="0" rIns="0" bIns="0" rtlCol="0" anchor="t">
            <a:spAutoFit/>
          </a:bodyPr>
          <a:lstStyle/>
          <a:p>
            <a:pPr marL="647700" lvl="1" indent="-323850" algn="l">
              <a:lnSpc>
                <a:spcPts val="4200"/>
              </a:lnSpc>
              <a:buFont typeface="Arial"/>
              <a:buChar char="•"/>
            </a:pPr>
            <a:endParaRPr lang="en-US" sz="36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i="1" dirty="0">
                <a:solidFill>
                  <a:srgbClr val="FBE654"/>
                </a:solidFill>
                <a:latin typeface="Montserrat"/>
                <a:ea typeface="Montserrat"/>
                <a:cs typeface="Montserrat"/>
                <a:sym typeface="Montserrat"/>
              </a:rPr>
              <a:t> In re Goli Nutrition Inc., </a:t>
            </a:r>
            <a:r>
              <a:rPr lang="en-US" sz="3600" dirty="0">
                <a:solidFill>
                  <a:srgbClr val="FBE654"/>
                </a:solidFill>
                <a:latin typeface="Montserrat"/>
                <a:ea typeface="Montserrat"/>
                <a:cs typeface="Montserrat"/>
                <a:sym typeface="Montserrat"/>
              </a:rPr>
              <a:t>Case No. 24-10438 (LSS) </a:t>
            </a:r>
          </a:p>
          <a:p>
            <a:pPr marL="323850" lvl="1" algn="l">
              <a:lnSpc>
                <a:spcPts val="4200"/>
              </a:lnSpc>
            </a:pPr>
            <a:r>
              <a:rPr lang="en-US" sz="3600" dirty="0">
                <a:solidFill>
                  <a:srgbClr val="FBE654"/>
                </a:solidFill>
                <a:latin typeface="Montserrat"/>
                <a:ea typeface="Montserrat"/>
                <a:cs typeface="Montserrat"/>
                <a:sym typeface="Montserrat"/>
              </a:rPr>
              <a:t>   (Bankr. D. Del.) </a:t>
            </a:r>
          </a:p>
          <a:p>
            <a:pPr marL="647700" lvl="1" indent="-323850" algn="l">
              <a:lnSpc>
                <a:spcPts val="4200"/>
              </a:lnSpc>
              <a:buFont typeface="Arial"/>
              <a:buChar char="•"/>
            </a:pPr>
            <a:endParaRPr lang="en-US" sz="3000" i="1"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Reported Decisions Discussing RVOs</a:t>
            </a:r>
          </a:p>
        </p:txBody>
      </p:sp>
      <p:pic>
        <p:nvPicPr>
          <p:cNvPr id="4" name="Picture 3">
            <a:extLst>
              <a:ext uri="{FF2B5EF4-FFF2-40B4-BE49-F238E27FC236}">
                <a16:creationId xmlns:a16="http://schemas.microsoft.com/office/drawing/2014/main" id="{BD6627B9-7487-3FFB-0F89-3B2F092C96E6}"/>
              </a:ext>
            </a:extLst>
          </p:cNvPr>
          <p:cNvPicPr>
            <a:picLocks noChangeAspect="1"/>
          </p:cNvPicPr>
          <p:nvPr/>
        </p:nvPicPr>
        <p:blipFill>
          <a:blip r:embed="rId3"/>
          <a:stretch>
            <a:fillRect/>
          </a:stretch>
        </p:blipFill>
        <p:spPr>
          <a:xfrm>
            <a:off x="8915400" y="2000115"/>
            <a:ext cx="8230749" cy="6849431"/>
          </a:xfrm>
          <a:prstGeom prst="rect">
            <a:avLst/>
          </a:prstGeom>
        </p:spPr>
      </p:pic>
      <p:sp>
        <p:nvSpPr>
          <p:cNvPr id="7" name="TextBox 6">
            <a:extLst>
              <a:ext uri="{FF2B5EF4-FFF2-40B4-BE49-F238E27FC236}">
                <a16:creationId xmlns:a16="http://schemas.microsoft.com/office/drawing/2014/main" id="{11FDD298-64B9-1162-1765-89096CE19610}"/>
              </a:ext>
            </a:extLst>
          </p:cNvPr>
          <p:cNvSpPr txBox="1"/>
          <p:nvPr/>
        </p:nvSpPr>
        <p:spPr>
          <a:xfrm>
            <a:off x="8915400" y="8966008"/>
            <a:ext cx="8230749" cy="936625"/>
          </a:xfrm>
          <a:prstGeom prst="rect">
            <a:avLst/>
          </a:prstGeom>
          <a:noFill/>
        </p:spPr>
        <p:txBody>
          <a:bodyPr wrap="square">
            <a:spAutoFit/>
          </a:bodyPr>
          <a:lstStyle/>
          <a:p>
            <a:r>
              <a:rPr lang="en-US" sz="1800" dirty="0">
                <a:solidFill>
                  <a:srgbClr val="FBE654"/>
                </a:solidFill>
                <a:latin typeface="Montserrat"/>
                <a:ea typeface="Montserrat"/>
                <a:cs typeface="Montserrat"/>
                <a:sym typeface="Montserrat"/>
              </a:rPr>
              <a:t>Marco Schaden, ““I find Chapter 15 cases challenging and this case did not disappoint: Delaware court enforces Goli’s RVO”, </a:t>
            </a:r>
            <a:r>
              <a:rPr lang="en-US" sz="1800" i="1" dirty="0">
                <a:solidFill>
                  <a:srgbClr val="FBE654"/>
                </a:solidFill>
                <a:latin typeface="Montserrat"/>
                <a:ea typeface="Montserrat"/>
                <a:cs typeface="Montserrat"/>
                <a:sym typeface="Montserrat"/>
              </a:rPr>
              <a:t>Global Restructuring Review </a:t>
            </a:r>
            <a:r>
              <a:rPr lang="en-US" sz="1800" dirty="0">
                <a:solidFill>
                  <a:srgbClr val="FBE654"/>
                </a:solidFill>
                <a:latin typeface="Montserrat"/>
                <a:ea typeface="Montserrat"/>
                <a:cs typeface="Montserrat"/>
                <a:sym typeface="Montserrat"/>
              </a:rPr>
              <a:t>(30 April 2024), online.</a:t>
            </a:r>
            <a:endParaRPr lang="en-US" dirty="0"/>
          </a:p>
        </p:txBody>
      </p:sp>
    </p:spTree>
    <p:extLst>
      <p:ext uri="{BB962C8B-B14F-4D97-AF65-F5344CB8AC3E}">
        <p14:creationId xmlns:p14="http://schemas.microsoft.com/office/powerpoint/2010/main" val="2775233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10732618"/>
          </a:xfrm>
          <a:prstGeom prst="rect">
            <a:avLst/>
          </a:prstGeom>
        </p:spPr>
        <p:txBody>
          <a:bodyPr lIns="0" tIns="0" rIns="0" bIns="0" rtlCol="0" anchor="t">
            <a:spAutoFit/>
          </a:bodyPr>
          <a:lstStyle/>
          <a:p>
            <a:pPr marL="323850" lvl="1" algn="l">
              <a:lnSpc>
                <a:spcPts val="4200"/>
              </a:lnSpc>
            </a:pPr>
            <a:r>
              <a:rPr lang="en-US" sz="3000" b="1" u="sng" dirty="0">
                <a:solidFill>
                  <a:srgbClr val="FBE654"/>
                </a:solidFill>
                <a:latin typeface="Montserrat"/>
                <a:ea typeface="Montserrat"/>
                <a:cs typeface="Montserrat"/>
                <a:sym typeface="Montserrat"/>
              </a:rPr>
              <a:t>Use</a:t>
            </a:r>
          </a:p>
          <a:p>
            <a:pPr marL="647700" lvl="1" indent="-323850" algn="l">
              <a:lnSpc>
                <a:spcPts val="4200"/>
              </a:lnSpc>
              <a:buFont typeface="Arial"/>
              <a:buChar char="•"/>
            </a:pPr>
            <a:r>
              <a:rPr lang="en-US" sz="3000" b="1" dirty="0">
                <a:solidFill>
                  <a:srgbClr val="FBE654"/>
                </a:solidFill>
                <a:latin typeface="Montserrat"/>
                <a:ea typeface="Montserrat"/>
                <a:cs typeface="Montserrat"/>
                <a:sym typeface="Montserrat"/>
              </a:rPr>
              <a:t>RVOs</a:t>
            </a:r>
            <a:r>
              <a:rPr lang="en-US" sz="3000" dirty="0">
                <a:solidFill>
                  <a:srgbClr val="FBE654"/>
                </a:solidFill>
                <a:latin typeface="Montserrat"/>
                <a:ea typeface="Montserrat"/>
                <a:cs typeface="Montserrat"/>
                <a:sym typeface="Montserrat"/>
              </a:rPr>
              <a:t>: typically granted in instances of non-transferrable licenses, assets and tax benefits</a:t>
            </a:r>
          </a:p>
          <a:p>
            <a:pPr marL="647700" lvl="1" indent="-323850">
              <a:lnSpc>
                <a:spcPts val="4200"/>
              </a:lnSpc>
              <a:buFont typeface="Arial"/>
              <a:buChar char="•"/>
            </a:pPr>
            <a:r>
              <a:rPr lang="en-US" sz="3000" b="1" dirty="0">
                <a:solidFill>
                  <a:srgbClr val="FBE654"/>
                </a:solidFill>
                <a:latin typeface="Montserrat"/>
                <a:ea typeface="Montserrat"/>
                <a:cs typeface="Montserrat"/>
                <a:sym typeface="Montserrat"/>
              </a:rPr>
              <a:t>Texas Two-Steps</a:t>
            </a:r>
            <a:r>
              <a:rPr lang="en-US" sz="3000" dirty="0">
                <a:solidFill>
                  <a:srgbClr val="FBE654"/>
                </a:solidFill>
                <a:latin typeface="Montserrat"/>
                <a:ea typeface="Montserrat"/>
                <a:cs typeface="Montserrat"/>
                <a:sym typeface="Montserrat"/>
              </a:rPr>
              <a:t>: used for companies facing mass tort claims (e.g., asbestos)</a:t>
            </a:r>
          </a:p>
          <a:p>
            <a:pPr marL="323850" lvl="1" algn="l">
              <a:lnSpc>
                <a:spcPts val="4200"/>
              </a:lnSpc>
            </a:pPr>
            <a:r>
              <a:rPr lang="en-US" sz="3000" b="1" u="sng" dirty="0">
                <a:solidFill>
                  <a:srgbClr val="FBE654"/>
                </a:solidFill>
                <a:latin typeface="Montserrat"/>
                <a:ea typeface="Montserrat"/>
                <a:cs typeface="Montserrat"/>
                <a:sym typeface="Montserrat"/>
              </a:rPr>
              <a:t>Mechanism</a:t>
            </a:r>
          </a:p>
          <a:p>
            <a:pPr marL="647700" lvl="1" indent="-323850" algn="l">
              <a:lnSpc>
                <a:spcPts val="4200"/>
              </a:lnSpc>
              <a:buFont typeface="Arial"/>
              <a:buChar char="•"/>
            </a:pPr>
            <a:r>
              <a:rPr lang="en-US" sz="3000" b="1" dirty="0">
                <a:solidFill>
                  <a:srgbClr val="FBE654"/>
                </a:solidFill>
                <a:latin typeface="Montserrat"/>
                <a:ea typeface="Montserrat"/>
                <a:cs typeface="Montserrat"/>
                <a:sym typeface="Montserrat"/>
              </a:rPr>
              <a:t>RVOs</a:t>
            </a:r>
            <a:r>
              <a:rPr lang="en-US" sz="3000" dirty="0">
                <a:solidFill>
                  <a:srgbClr val="FBE654"/>
                </a:solidFill>
                <a:latin typeface="Montserrat"/>
                <a:ea typeface="Montserrat"/>
                <a:cs typeface="Montserrat"/>
                <a:sym typeface="Montserrat"/>
              </a:rPr>
              <a:t>: purchaser acquires debtor company through a share purchase agreement</a:t>
            </a:r>
          </a:p>
          <a:p>
            <a:pPr marL="647700" lvl="1" indent="-323850" algn="l">
              <a:lnSpc>
                <a:spcPts val="4200"/>
              </a:lnSpc>
              <a:buFont typeface="Arial"/>
              <a:buChar char="•"/>
            </a:pPr>
            <a:r>
              <a:rPr lang="en-US" sz="3000" b="1" dirty="0">
                <a:solidFill>
                  <a:srgbClr val="FBE654"/>
                </a:solidFill>
                <a:latin typeface="Montserrat"/>
                <a:ea typeface="Montserrat"/>
                <a:cs typeface="Montserrat"/>
                <a:sym typeface="Montserrat"/>
              </a:rPr>
              <a:t>Texas Two-Steps:</a:t>
            </a:r>
            <a:r>
              <a:rPr lang="en-US" sz="3000" dirty="0">
                <a:solidFill>
                  <a:srgbClr val="FBE654"/>
                </a:solidFill>
                <a:latin typeface="Montserrat"/>
                <a:ea typeface="Montserrat"/>
                <a:cs typeface="Montserrat"/>
                <a:sym typeface="Montserrat"/>
              </a:rPr>
              <a:t> a company undergoes a divisive merger to create two separate corporate entities </a:t>
            </a:r>
            <a:r>
              <a:rPr lang="en-US" sz="3000" dirty="0">
                <a:solidFill>
                  <a:srgbClr val="FBE654"/>
                </a:solidFill>
                <a:latin typeface="Montserrat"/>
                <a:ea typeface="Montserrat"/>
                <a:cs typeface="Montserrat"/>
                <a:sym typeface="Wingdings" panose="05000000000000000000" pitchFamily="2" charset="2"/>
              </a:rPr>
              <a:t> </a:t>
            </a:r>
            <a:r>
              <a:rPr lang="en-US" sz="3000" dirty="0">
                <a:solidFill>
                  <a:srgbClr val="FBE654"/>
                </a:solidFill>
                <a:latin typeface="Montserrat"/>
                <a:ea typeface="Montserrat"/>
                <a:cs typeface="Montserrat"/>
                <a:sym typeface="Montserrat"/>
              </a:rPr>
              <a:t>liabilities are transferred to one entity, which files for bankruptcy, while the other entity continues operating</a:t>
            </a:r>
          </a:p>
          <a:p>
            <a:pPr marL="323850" lvl="1" algn="l">
              <a:lnSpc>
                <a:spcPts val="4200"/>
              </a:lnSpc>
            </a:pPr>
            <a:r>
              <a:rPr lang="en-US" sz="3000" b="1" u="sng" dirty="0">
                <a:solidFill>
                  <a:srgbClr val="FBE654"/>
                </a:solidFill>
                <a:latin typeface="Montserrat"/>
                <a:ea typeface="Montserrat"/>
                <a:cs typeface="Montserrat"/>
                <a:sym typeface="Montserrat"/>
              </a:rPr>
              <a:t>Judicial scrutiny</a:t>
            </a:r>
          </a:p>
          <a:p>
            <a:pPr marL="647700" lvl="1" indent="-323850" algn="l">
              <a:lnSpc>
                <a:spcPts val="4200"/>
              </a:lnSpc>
              <a:buFont typeface="Arial"/>
              <a:buChar char="•"/>
            </a:pPr>
            <a:r>
              <a:rPr lang="en-US" sz="3000" b="1" dirty="0">
                <a:solidFill>
                  <a:srgbClr val="FBE654"/>
                </a:solidFill>
                <a:latin typeface="Montserrat"/>
                <a:ea typeface="Montserrat"/>
                <a:cs typeface="Montserrat"/>
                <a:sym typeface="Montserrat"/>
              </a:rPr>
              <a:t>RVOs</a:t>
            </a:r>
            <a:r>
              <a:rPr lang="en-US" sz="3000" dirty="0">
                <a:solidFill>
                  <a:srgbClr val="FBE654"/>
                </a:solidFill>
                <a:latin typeface="Montserrat"/>
                <a:ea typeface="Montserrat"/>
                <a:cs typeface="Montserrat"/>
                <a:sym typeface="Montserrat"/>
              </a:rPr>
              <a:t>: should not be the norm – careful scrutiny required to ensure they are fair and reasonable to all parties since they bypass insolvency provisions aimed at giving creditors a say (</a:t>
            </a:r>
            <a:r>
              <a:rPr lang="en-US" sz="3000" i="1" dirty="0">
                <a:solidFill>
                  <a:srgbClr val="FBE654"/>
                </a:solidFill>
                <a:latin typeface="Montserrat"/>
                <a:ea typeface="Montserrat"/>
                <a:cs typeface="Montserrat"/>
                <a:sym typeface="Montserrat"/>
              </a:rPr>
              <a:t>Payslate</a:t>
            </a:r>
            <a:r>
              <a:rPr lang="en-US" sz="3000" dirty="0">
                <a:solidFill>
                  <a:srgbClr val="FBE654"/>
                </a:solidFill>
                <a:latin typeface="Montserrat"/>
                <a:ea typeface="Montserrat"/>
                <a:cs typeface="Montserrat"/>
                <a:sym typeface="Montserrat"/>
              </a:rPr>
              <a:t>)</a:t>
            </a:r>
          </a:p>
          <a:p>
            <a:pPr marL="647700" lvl="1" indent="-323850" algn="l">
              <a:lnSpc>
                <a:spcPts val="4200"/>
              </a:lnSpc>
              <a:buFont typeface="Arial"/>
              <a:buChar char="•"/>
            </a:pPr>
            <a:r>
              <a:rPr lang="en-US" sz="3000" b="1" dirty="0">
                <a:solidFill>
                  <a:srgbClr val="FBE654"/>
                </a:solidFill>
                <a:latin typeface="Montserrat"/>
                <a:ea typeface="Montserrat"/>
                <a:cs typeface="Montserrat"/>
                <a:sym typeface="Montserrat"/>
              </a:rPr>
              <a:t>Texas Two-Steps</a:t>
            </a:r>
            <a:r>
              <a:rPr lang="en-US" sz="3000" dirty="0">
                <a:solidFill>
                  <a:srgbClr val="FBE654"/>
                </a:solidFill>
                <a:latin typeface="Montserrat"/>
                <a:ea typeface="Montserrat"/>
                <a:cs typeface="Montserrat"/>
                <a:sym typeface="Montserrat"/>
              </a:rPr>
              <a:t>: funding agreements may prevent a company from establishing a good-faith filing</a:t>
            </a: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14802"/>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How does an RVO differ from a Texas Two-Step?</a:t>
            </a:r>
          </a:p>
        </p:txBody>
      </p:sp>
    </p:spTree>
    <p:extLst>
      <p:ext uri="{BB962C8B-B14F-4D97-AF65-F5344CB8AC3E}">
        <p14:creationId xmlns:p14="http://schemas.microsoft.com/office/powerpoint/2010/main" val="57830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5885137"/>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Possibility of a U.S. court concluding an RVO should not be granted recognition under Chapter 15</a:t>
            </a:r>
          </a:p>
          <a:p>
            <a:pPr marL="647700" lvl="1" indent="-323850" algn="l">
              <a:lnSpc>
                <a:spcPts val="4200"/>
              </a:lnSpc>
              <a:buFont typeface="Arial"/>
              <a:buChar char="•"/>
            </a:pPr>
            <a:endParaRPr lang="en-US" sz="3600" b="1"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600" b="1"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Delaware limiting relief that can be sought in the US in recognition proceedings</a:t>
            </a:r>
          </a:p>
          <a:p>
            <a:pPr marL="1104900" lvl="2" indent="-323850">
              <a:lnSpc>
                <a:spcPts val="4200"/>
              </a:lnSpc>
              <a:buFont typeface="Arial"/>
              <a:buChar char="•"/>
            </a:pPr>
            <a:r>
              <a:rPr lang="en-US" sz="3600" i="1" dirty="0">
                <a:solidFill>
                  <a:srgbClr val="FBE654"/>
                </a:solidFill>
                <a:latin typeface="Montserrat"/>
                <a:ea typeface="Montserrat"/>
                <a:cs typeface="Montserrat"/>
                <a:sym typeface="Montserrat"/>
              </a:rPr>
              <a:t>Black Press</a:t>
            </a:r>
          </a:p>
          <a:p>
            <a:pPr marL="647700" lvl="1" indent="-323850">
              <a:lnSpc>
                <a:spcPts val="4200"/>
              </a:lnSpc>
              <a:buFont typeface="Arial"/>
              <a:buChar char="•"/>
            </a:pPr>
            <a:endParaRPr lang="en-US" sz="3000" i="1" dirty="0">
              <a:solidFill>
                <a:srgbClr val="FBE654"/>
              </a:solidFill>
              <a:latin typeface="Montserrat"/>
              <a:ea typeface="Montserrat"/>
              <a:cs typeface="Montserrat"/>
              <a:sym typeface="Montserrat"/>
            </a:endParaRPr>
          </a:p>
          <a:p>
            <a:pPr marL="781050" lvl="1" indent="-457200">
              <a:lnSpc>
                <a:spcPts val="4200"/>
              </a:lnSpc>
              <a:buFont typeface="Arial" panose="020B0604020202020204" pitchFamily="34" charset="0"/>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Emerging Issues: U.S. Recognition of RVOs</a:t>
            </a:r>
          </a:p>
        </p:txBody>
      </p:sp>
    </p:spTree>
    <p:extLst>
      <p:ext uri="{BB962C8B-B14F-4D97-AF65-F5344CB8AC3E}">
        <p14:creationId xmlns:p14="http://schemas.microsoft.com/office/powerpoint/2010/main" val="1397468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4269310"/>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323850" lvl="1">
              <a:lnSpc>
                <a:spcPts val="4200"/>
              </a:lnSpc>
            </a:pPr>
            <a:endParaRPr lang="en-US" sz="3000" i="1"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Treatment of third-party releases?</a:t>
            </a:r>
          </a:p>
          <a:p>
            <a:pPr marL="781050" lvl="2">
              <a:lnSpc>
                <a:spcPts val="4200"/>
              </a:lnSpc>
            </a:pPr>
            <a:endParaRPr lang="en-US" sz="36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Complex uses of RVOs?</a:t>
            </a:r>
          </a:p>
          <a:p>
            <a:pPr marL="781050" lvl="2">
              <a:lnSpc>
                <a:spcPts val="4200"/>
              </a:lnSpc>
            </a:pPr>
            <a:endParaRPr lang="en-US" sz="3600" i="1"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Other tools available to recognize an RVO?</a:t>
            </a:r>
          </a:p>
          <a:p>
            <a:pPr marL="781050" lvl="1" indent="-457200">
              <a:lnSpc>
                <a:spcPts val="4200"/>
              </a:lnSpc>
              <a:buFont typeface="Arial" panose="020B0604020202020204" pitchFamily="34" charset="0"/>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Emerging Issues: U.S. Recognition of RVOs</a:t>
            </a:r>
          </a:p>
        </p:txBody>
      </p:sp>
    </p:spTree>
    <p:extLst>
      <p:ext uri="{BB962C8B-B14F-4D97-AF65-F5344CB8AC3E}">
        <p14:creationId xmlns:p14="http://schemas.microsoft.com/office/powerpoint/2010/main" val="2519138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2">
            <a:extLst>
              <a:ext uri="{FF2B5EF4-FFF2-40B4-BE49-F238E27FC236}">
                <a16:creationId xmlns:a16="http://schemas.microsoft.com/office/drawing/2014/main" id="{E210BA6C-49A4-7D39-B0E4-6A02BF013C93}"/>
              </a:ext>
            </a:extLst>
          </p:cNvPr>
          <p:cNvSpPr txBox="1"/>
          <p:nvPr/>
        </p:nvSpPr>
        <p:spPr>
          <a:xfrm>
            <a:off x="0" y="4176796"/>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Pensions</a:t>
            </a:r>
          </a:p>
        </p:txBody>
      </p:sp>
    </p:spTree>
    <p:extLst>
      <p:ext uri="{BB962C8B-B14F-4D97-AF65-F5344CB8AC3E}">
        <p14:creationId xmlns:p14="http://schemas.microsoft.com/office/powerpoint/2010/main" val="92412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039573"/>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Declining number of defined benefit plans in Canada</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2019: 9341</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2023: 8510</a:t>
            </a:r>
          </a:p>
          <a:p>
            <a:pPr marL="1104900" lvl="2" indent="-323850">
              <a:lnSpc>
                <a:spcPts val="4200"/>
              </a:lnSpc>
              <a:buFont typeface="Arial"/>
              <a:buChar char="•"/>
            </a:pPr>
            <a:endParaRPr lang="en-US" sz="36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Number of Canadians with defined benefit pension plans has grown</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2021: 4.5 million</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2022: 4.7 million</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Growth related to public section</a:t>
            </a:r>
          </a:p>
          <a:p>
            <a:pPr marL="1104900" lvl="2" indent="-323850">
              <a:lnSpc>
                <a:spcPts val="4200"/>
              </a:lnSpc>
              <a:buFont typeface="Arial"/>
              <a:buChar char="•"/>
            </a:pPr>
            <a:endParaRPr lang="en-US" sz="36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Funding ratio</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March 2019: ~80%</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End of 2024: 105.5%</a:t>
            </a: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Background to Bill C-228</a:t>
            </a:r>
          </a:p>
        </p:txBody>
      </p:sp>
    </p:spTree>
    <p:extLst>
      <p:ext uri="{BB962C8B-B14F-4D97-AF65-F5344CB8AC3E}">
        <p14:creationId xmlns:p14="http://schemas.microsoft.com/office/powerpoint/2010/main" val="252864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990600" y="3162300"/>
            <a:ext cx="10629900" cy="3770263"/>
          </a:xfrm>
          <a:prstGeom prst="rect">
            <a:avLst/>
          </a:prstGeom>
        </p:spPr>
        <p:txBody>
          <a:bodyPr wrap="square" lIns="0" tIns="0" rIns="0" bIns="0" rtlCol="0" anchor="t">
            <a:spAutoFit/>
          </a:bodyPr>
          <a:lstStyle/>
          <a:p>
            <a:pPr marL="647700" lvl="1" indent="-323850" algn="l">
              <a:lnSpc>
                <a:spcPts val="4200"/>
              </a:lnSpc>
              <a:buFont typeface="Arial"/>
              <a:buChar char="•"/>
            </a:pPr>
            <a:endParaRPr lang="en-US" sz="36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Crisis of underfunded pension obligations</a:t>
            </a: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Nortel, Indalex, Sears and others</a:t>
            </a:r>
          </a:p>
          <a:p>
            <a:pPr marL="323850" lvl="1" algn="l">
              <a:lnSpc>
                <a:spcPts val="4200"/>
              </a:lnSpc>
            </a:pPr>
            <a:endParaRPr lang="en-US" sz="36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Four-year delay to account for discussions and planning between companies and lenders</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Background to Bill C-228</a:t>
            </a:r>
          </a:p>
        </p:txBody>
      </p:sp>
      <p:pic>
        <p:nvPicPr>
          <p:cNvPr id="4" name="Picture 3">
            <a:extLst>
              <a:ext uri="{FF2B5EF4-FFF2-40B4-BE49-F238E27FC236}">
                <a16:creationId xmlns:a16="http://schemas.microsoft.com/office/drawing/2014/main" id="{49AF30C2-F23A-FDA5-D96B-202064698E2D}"/>
              </a:ext>
            </a:extLst>
          </p:cNvPr>
          <p:cNvPicPr>
            <a:picLocks noChangeAspect="1"/>
          </p:cNvPicPr>
          <p:nvPr/>
        </p:nvPicPr>
        <p:blipFill>
          <a:blip r:embed="rId3"/>
          <a:stretch>
            <a:fillRect/>
          </a:stretch>
        </p:blipFill>
        <p:spPr>
          <a:xfrm>
            <a:off x="11810998" y="2336211"/>
            <a:ext cx="5868219" cy="6542410"/>
          </a:xfrm>
          <a:prstGeom prst="rect">
            <a:avLst/>
          </a:prstGeom>
        </p:spPr>
      </p:pic>
      <p:sp>
        <p:nvSpPr>
          <p:cNvPr id="5" name="TextBox 4">
            <a:extLst>
              <a:ext uri="{FF2B5EF4-FFF2-40B4-BE49-F238E27FC236}">
                <a16:creationId xmlns:a16="http://schemas.microsoft.com/office/drawing/2014/main" id="{C4704D19-7C5C-7BA3-72AB-47E4B22F3C6C}"/>
              </a:ext>
            </a:extLst>
          </p:cNvPr>
          <p:cNvSpPr txBox="1"/>
          <p:nvPr/>
        </p:nvSpPr>
        <p:spPr>
          <a:xfrm>
            <a:off x="11810997" y="9105900"/>
            <a:ext cx="5868219" cy="923330"/>
          </a:xfrm>
          <a:prstGeom prst="rect">
            <a:avLst/>
          </a:prstGeom>
          <a:noFill/>
        </p:spPr>
        <p:txBody>
          <a:bodyPr wrap="square" rtlCol="0">
            <a:spAutoFit/>
          </a:bodyPr>
          <a:lstStyle/>
          <a:p>
            <a:r>
              <a:rPr lang="en-US" sz="1800" dirty="0">
                <a:solidFill>
                  <a:srgbClr val="FBE654"/>
                </a:solidFill>
                <a:latin typeface="Montserrat"/>
                <a:ea typeface="Montserrat"/>
                <a:cs typeface="Montserrat"/>
                <a:sym typeface="Montserrat"/>
              </a:rPr>
              <a:t>Jason Heath, “The big lesson from Nortel Networks: Pension Plans aren’t a guarantee”, </a:t>
            </a:r>
            <a:r>
              <a:rPr lang="en-US" sz="1800" i="1" dirty="0">
                <a:solidFill>
                  <a:srgbClr val="FBE654"/>
                </a:solidFill>
                <a:latin typeface="Montserrat"/>
                <a:ea typeface="Montserrat"/>
                <a:cs typeface="Montserrat"/>
                <a:sym typeface="Montserrat"/>
              </a:rPr>
              <a:t>The Financial Post </a:t>
            </a:r>
            <a:r>
              <a:rPr lang="en-US" sz="1800" dirty="0">
                <a:solidFill>
                  <a:srgbClr val="FBE654"/>
                </a:solidFill>
                <a:latin typeface="Montserrat"/>
                <a:ea typeface="Montserrat"/>
                <a:cs typeface="Montserrat"/>
                <a:sym typeface="Montserrat"/>
              </a:rPr>
              <a:t>(21 October 2016), online.</a:t>
            </a:r>
            <a:endParaRPr lang="en-US" dirty="0"/>
          </a:p>
        </p:txBody>
      </p:sp>
    </p:spTree>
    <p:extLst>
      <p:ext uri="{BB962C8B-B14F-4D97-AF65-F5344CB8AC3E}">
        <p14:creationId xmlns:p14="http://schemas.microsoft.com/office/powerpoint/2010/main" val="306897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045857"/>
          </a:xfrm>
          <a:prstGeom prst="rect">
            <a:avLst/>
          </a:prstGeom>
        </p:spPr>
        <p:txBody>
          <a:bodyPr lIns="0" tIns="0" rIns="0" bIns="0" rtlCol="0" anchor="t">
            <a:spAutoFit/>
          </a:bodyPr>
          <a:lstStyle/>
          <a:p>
            <a:pPr marL="647700" lvl="1" indent="-323850" algn="l">
              <a:lnSpc>
                <a:spcPts val="4200"/>
              </a:lnSpc>
              <a:buFont typeface="Arial"/>
              <a:buChar char="•"/>
            </a:pPr>
            <a:endParaRPr lang="en-US" sz="32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200" dirty="0">
                <a:solidFill>
                  <a:srgbClr val="FBE654"/>
                </a:solidFill>
                <a:latin typeface="Montserrat"/>
                <a:ea typeface="Montserrat"/>
                <a:cs typeface="Montserrat"/>
                <a:sym typeface="Montserrat"/>
              </a:rPr>
              <a:t>The </a:t>
            </a:r>
            <a:r>
              <a:rPr lang="en-US" sz="3200" i="1" dirty="0">
                <a:solidFill>
                  <a:srgbClr val="FBE654"/>
                </a:solidFill>
                <a:latin typeface="Montserrat"/>
                <a:ea typeface="Montserrat"/>
                <a:cs typeface="Montserrat"/>
                <a:sym typeface="Montserrat"/>
              </a:rPr>
              <a:t>Pension Protection Act</a:t>
            </a:r>
            <a:r>
              <a:rPr lang="en-US" sz="3200" dirty="0">
                <a:solidFill>
                  <a:srgbClr val="FBE654"/>
                </a:solidFill>
                <a:latin typeface="Montserrat"/>
                <a:ea typeface="Montserrat"/>
                <a:cs typeface="Montserrat"/>
                <a:sym typeface="Montserrat"/>
              </a:rPr>
              <a:t>, S.C. 2023, c. 6 [</a:t>
            </a:r>
            <a:r>
              <a:rPr lang="en-US" sz="3200" i="1" dirty="0">
                <a:solidFill>
                  <a:srgbClr val="FBE654"/>
                </a:solidFill>
                <a:latin typeface="Montserrat"/>
                <a:ea typeface="Montserrat"/>
                <a:cs typeface="Montserrat"/>
                <a:sym typeface="Montserrat"/>
              </a:rPr>
              <a:t>PPA</a:t>
            </a:r>
            <a:r>
              <a:rPr lang="en-US" sz="3200" dirty="0">
                <a:solidFill>
                  <a:srgbClr val="FBE654"/>
                </a:solidFill>
                <a:latin typeface="Montserrat"/>
                <a:ea typeface="Montserrat"/>
                <a:cs typeface="Montserrat"/>
                <a:sym typeface="Montserrat"/>
              </a:rPr>
              <a:t>] received assent on April 27, 2023 </a:t>
            </a:r>
          </a:p>
          <a:p>
            <a:pPr marL="647700" lvl="1" indent="-323850" algn="l">
              <a:lnSpc>
                <a:spcPts val="4200"/>
              </a:lnSpc>
              <a:buFont typeface="Arial"/>
              <a:buChar char="•"/>
            </a:pPr>
            <a:endParaRPr lang="en-US" sz="32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200" dirty="0">
                <a:solidFill>
                  <a:srgbClr val="FBE654"/>
                </a:solidFill>
                <a:latin typeface="Montserrat"/>
                <a:ea typeface="Montserrat"/>
                <a:cs typeface="Montserrat"/>
                <a:sym typeface="Montserrat"/>
              </a:rPr>
              <a:t>New legislation amends the following to afford greater protection to members of defined benefit pension plans: </a:t>
            </a:r>
          </a:p>
          <a:p>
            <a:pPr marL="1295400" lvl="2" indent="-514350">
              <a:lnSpc>
                <a:spcPts val="4200"/>
              </a:lnSpc>
              <a:buFont typeface="+mj-lt"/>
              <a:buAutoNum type="arabicPeriod"/>
            </a:pPr>
            <a:r>
              <a:rPr lang="en-US" sz="3200" dirty="0">
                <a:solidFill>
                  <a:srgbClr val="FBE654"/>
                </a:solidFill>
                <a:latin typeface="Montserrat"/>
                <a:ea typeface="Montserrat"/>
                <a:cs typeface="Montserrat"/>
                <a:sym typeface="Montserrat"/>
              </a:rPr>
              <a:t>the </a:t>
            </a:r>
            <a:r>
              <a:rPr lang="en-US" sz="3200" i="1" dirty="0">
                <a:solidFill>
                  <a:srgbClr val="FBE654"/>
                </a:solidFill>
                <a:latin typeface="Montserrat"/>
                <a:ea typeface="Montserrat"/>
                <a:cs typeface="Montserrat"/>
                <a:sym typeface="Montserrat"/>
              </a:rPr>
              <a:t>BIA;</a:t>
            </a:r>
          </a:p>
          <a:p>
            <a:pPr marL="1295400" lvl="2" indent="-514350">
              <a:lnSpc>
                <a:spcPts val="4200"/>
              </a:lnSpc>
              <a:buFont typeface="+mj-lt"/>
              <a:buAutoNum type="arabicPeriod"/>
            </a:pPr>
            <a:r>
              <a:rPr lang="en-US" sz="3200" dirty="0">
                <a:solidFill>
                  <a:srgbClr val="FBE654"/>
                </a:solidFill>
                <a:latin typeface="Montserrat"/>
                <a:ea typeface="Montserrat"/>
                <a:cs typeface="Montserrat"/>
                <a:sym typeface="Montserrat"/>
              </a:rPr>
              <a:t>the </a:t>
            </a:r>
            <a:r>
              <a:rPr lang="en-US" sz="3200" i="1" dirty="0">
                <a:solidFill>
                  <a:srgbClr val="FBE654"/>
                </a:solidFill>
                <a:latin typeface="Montserrat"/>
                <a:ea typeface="Montserrat"/>
                <a:cs typeface="Montserrat"/>
                <a:sym typeface="Montserrat"/>
              </a:rPr>
              <a:t>CCAA; </a:t>
            </a:r>
            <a:r>
              <a:rPr lang="en-US" sz="3200" dirty="0">
                <a:solidFill>
                  <a:srgbClr val="FBE654"/>
                </a:solidFill>
                <a:latin typeface="Montserrat"/>
                <a:ea typeface="Montserrat"/>
                <a:cs typeface="Montserrat"/>
                <a:sym typeface="Montserrat"/>
              </a:rPr>
              <a:t>and</a:t>
            </a:r>
          </a:p>
          <a:p>
            <a:pPr marL="1295400" lvl="2" indent="-514350">
              <a:lnSpc>
                <a:spcPts val="4200"/>
              </a:lnSpc>
              <a:buFont typeface="+mj-lt"/>
              <a:buAutoNum type="arabicPeriod"/>
            </a:pPr>
            <a:r>
              <a:rPr lang="en-US" sz="3200" dirty="0">
                <a:solidFill>
                  <a:srgbClr val="FBE654"/>
                </a:solidFill>
                <a:latin typeface="Montserrat"/>
                <a:ea typeface="Montserrat"/>
                <a:cs typeface="Montserrat"/>
                <a:sym typeface="Montserrat"/>
              </a:rPr>
              <a:t>the </a:t>
            </a:r>
            <a:r>
              <a:rPr lang="en-US" sz="3200" i="1" dirty="0">
                <a:solidFill>
                  <a:srgbClr val="FBE654"/>
                </a:solidFill>
                <a:latin typeface="Montserrat"/>
                <a:ea typeface="Montserrat"/>
                <a:cs typeface="Montserrat"/>
                <a:sym typeface="Montserrat"/>
              </a:rPr>
              <a:t>Pension Benefits Standards Act, 1985</a:t>
            </a:r>
            <a:r>
              <a:rPr lang="en-US" sz="3200" dirty="0">
                <a:solidFill>
                  <a:srgbClr val="FBE654"/>
                </a:solidFill>
                <a:latin typeface="Montserrat"/>
                <a:ea typeface="Montserrat"/>
                <a:cs typeface="Montserrat"/>
                <a:sym typeface="Montserrat"/>
              </a:rPr>
              <a:t>, R.S.C. 1985, c. 32 (2nd Supp.) </a:t>
            </a:r>
          </a:p>
          <a:p>
            <a:pPr marL="781050" lvl="2">
              <a:lnSpc>
                <a:spcPts val="4200"/>
              </a:lnSpc>
            </a:pPr>
            <a:endParaRPr lang="en-US" sz="3200" dirty="0">
              <a:solidFill>
                <a:srgbClr val="FBE654"/>
              </a:solidFill>
              <a:latin typeface="Montserrat"/>
              <a:ea typeface="Montserrat"/>
              <a:cs typeface="Montserrat"/>
              <a:sym typeface="Montserrat"/>
            </a:endParaRPr>
          </a:p>
          <a:p>
            <a:pPr marL="781050" lvl="1" indent="-457200">
              <a:lnSpc>
                <a:spcPts val="4200"/>
              </a:lnSpc>
              <a:buFont typeface="Arial" panose="020B0604020202020204" pitchFamily="34" charset="0"/>
              <a:buChar char="•"/>
            </a:pPr>
            <a:r>
              <a:rPr lang="en-US" sz="3200" i="1" dirty="0">
                <a:solidFill>
                  <a:srgbClr val="FBE654"/>
                </a:solidFill>
                <a:latin typeface="Montserrat"/>
                <a:ea typeface="Montserrat"/>
                <a:cs typeface="Montserrat"/>
                <a:sym typeface="Montserrat"/>
              </a:rPr>
              <a:t>PPA</a:t>
            </a:r>
            <a:r>
              <a:rPr lang="en-US" sz="3200" dirty="0">
                <a:solidFill>
                  <a:srgbClr val="FBE654"/>
                </a:solidFill>
                <a:latin typeface="Montserrat"/>
                <a:ea typeface="Montserrat"/>
                <a:cs typeface="Montserrat"/>
                <a:sym typeface="Montserrat"/>
              </a:rPr>
              <a:t> grants </a:t>
            </a:r>
            <a:r>
              <a:rPr lang="en-US" sz="3200" b="1" dirty="0">
                <a:solidFill>
                  <a:srgbClr val="FBE654"/>
                </a:solidFill>
                <a:latin typeface="Montserrat"/>
                <a:ea typeface="Montserrat"/>
                <a:cs typeface="Montserrat"/>
                <a:sym typeface="Montserrat"/>
              </a:rPr>
              <a:t>super-priority status to deficits under defined benefit pension plans </a:t>
            </a:r>
            <a:r>
              <a:rPr lang="en-US" sz="3200" dirty="0">
                <a:solidFill>
                  <a:srgbClr val="FBE654"/>
                </a:solidFill>
                <a:latin typeface="Montserrat"/>
                <a:ea typeface="Montserrat"/>
                <a:cs typeface="Montserrat"/>
                <a:sym typeface="Montserrat"/>
              </a:rPr>
              <a:t>in employer insolvency proceedings </a:t>
            </a:r>
          </a:p>
          <a:p>
            <a:pPr marL="781050" lvl="1" indent="-457200">
              <a:lnSpc>
                <a:spcPts val="4200"/>
              </a:lnSpc>
              <a:buFont typeface="Arial" panose="020B0604020202020204" pitchFamily="34" charset="0"/>
              <a:buChar char="•"/>
            </a:pPr>
            <a:endParaRPr lang="en-US" sz="3200" dirty="0">
              <a:solidFill>
                <a:srgbClr val="FBE654"/>
              </a:solidFill>
              <a:latin typeface="Montserrat"/>
              <a:ea typeface="Montserrat"/>
              <a:cs typeface="Montserrat"/>
              <a:sym typeface="Montserrat"/>
            </a:endParaRPr>
          </a:p>
          <a:p>
            <a:pPr marL="781050" lvl="1" indent="-457200">
              <a:lnSpc>
                <a:spcPts val="4200"/>
              </a:lnSpc>
              <a:buFont typeface="Arial" panose="020B0604020202020204" pitchFamily="34" charset="0"/>
              <a:buChar char="•"/>
            </a:pPr>
            <a:r>
              <a:rPr lang="en-US" sz="3200" dirty="0">
                <a:solidFill>
                  <a:srgbClr val="FBE654"/>
                </a:solidFill>
                <a:latin typeface="Montserrat"/>
                <a:ea typeface="Montserrat"/>
                <a:cs typeface="Montserrat"/>
                <a:sym typeface="Montserrat"/>
              </a:rPr>
              <a:t>Transitional provisions under the </a:t>
            </a:r>
            <a:r>
              <a:rPr lang="en-US" sz="3200" i="1" dirty="0">
                <a:solidFill>
                  <a:srgbClr val="FBE654"/>
                </a:solidFill>
                <a:latin typeface="Montserrat"/>
                <a:ea typeface="Montserrat"/>
                <a:cs typeface="Montserrat"/>
                <a:sym typeface="Montserrat"/>
              </a:rPr>
              <a:t>PPA</a:t>
            </a:r>
            <a:r>
              <a:rPr lang="en-US" sz="3200" dirty="0">
                <a:solidFill>
                  <a:srgbClr val="FBE654"/>
                </a:solidFill>
                <a:latin typeface="Montserrat"/>
                <a:ea typeface="Montserrat"/>
                <a:cs typeface="Montserrat"/>
                <a:sym typeface="Montserrat"/>
              </a:rPr>
              <a:t> provide for a </a:t>
            </a:r>
            <a:r>
              <a:rPr lang="en-US" sz="3200" b="1" dirty="0">
                <a:solidFill>
                  <a:srgbClr val="FBE654"/>
                </a:solidFill>
                <a:latin typeface="Montserrat"/>
                <a:ea typeface="Montserrat"/>
                <a:cs typeface="Montserrat"/>
                <a:sym typeface="Montserrat"/>
              </a:rPr>
              <a:t>four-year interim period </a:t>
            </a:r>
            <a:r>
              <a:rPr lang="en-US" sz="3200" dirty="0">
                <a:solidFill>
                  <a:srgbClr val="FBE654"/>
                </a:solidFill>
                <a:latin typeface="Montserrat"/>
                <a:ea typeface="Montserrat"/>
                <a:cs typeface="Montserrat"/>
                <a:sym typeface="Montserrat"/>
              </a:rPr>
              <a:t>prior to the amendments coming into force</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Background to Bill C-228</a:t>
            </a:r>
          </a:p>
        </p:txBody>
      </p:sp>
    </p:spTree>
    <p:extLst>
      <p:ext uri="{BB962C8B-B14F-4D97-AF65-F5344CB8AC3E}">
        <p14:creationId xmlns:p14="http://schemas.microsoft.com/office/powerpoint/2010/main" val="43304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5885137"/>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Previously, the </a:t>
            </a:r>
            <a:r>
              <a:rPr lang="en-US" sz="3600" i="1" dirty="0">
                <a:solidFill>
                  <a:srgbClr val="FBE654"/>
                </a:solidFill>
                <a:latin typeface="Montserrat"/>
                <a:ea typeface="Montserrat"/>
                <a:cs typeface="Montserrat"/>
                <a:sym typeface="Montserrat"/>
              </a:rPr>
              <a:t>BIA</a:t>
            </a:r>
            <a:r>
              <a:rPr lang="en-US" sz="3600" dirty="0">
                <a:solidFill>
                  <a:srgbClr val="FBE654"/>
                </a:solidFill>
                <a:latin typeface="Montserrat"/>
                <a:ea typeface="Montserrat"/>
                <a:cs typeface="Montserrat"/>
                <a:sym typeface="Montserrat"/>
              </a:rPr>
              <a:t> and </a:t>
            </a:r>
            <a:r>
              <a:rPr lang="en-US" sz="3600" i="1" dirty="0">
                <a:solidFill>
                  <a:srgbClr val="FBE654"/>
                </a:solidFill>
                <a:latin typeface="Montserrat"/>
                <a:ea typeface="Montserrat"/>
                <a:cs typeface="Montserrat"/>
                <a:sym typeface="Montserrat"/>
              </a:rPr>
              <a:t>CCAA</a:t>
            </a:r>
            <a:r>
              <a:rPr lang="en-US" sz="3600" dirty="0">
                <a:solidFill>
                  <a:srgbClr val="FBE654"/>
                </a:solidFill>
                <a:latin typeface="Montserrat"/>
                <a:ea typeface="Montserrat"/>
                <a:cs typeface="Montserrat"/>
                <a:sym typeface="Montserrat"/>
              </a:rPr>
              <a:t> provided for super-priority status for: </a:t>
            </a:r>
          </a:p>
          <a:p>
            <a:pPr marL="647700" lvl="1" indent="-323850" algn="l">
              <a:lnSpc>
                <a:spcPts val="4200"/>
              </a:lnSpc>
              <a:buFont typeface="Arial"/>
              <a:buChar char="•"/>
            </a:pPr>
            <a:endParaRPr lang="en-US" sz="3600" dirty="0">
              <a:solidFill>
                <a:srgbClr val="FBE654"/>
              </a:solidFill>
              <a:latin typeface="Montserrat"/>
              <a:ea typeface="Montserrat"/>
              <a:cs typeface="Montserrat"/>
              <a:sym typeface="Montserrat"/>
            </a:endParaRPr>
          </a:p>
          <a:p>
            <a:pPr marL="1295400" lvl="2" indent="-514350">
              <a:lnSpc>
                <a:spcPts val="4200"/>
              </a:lnSpc>
              <a:buFont typeface="+mj-lt"/>
              <a:buAutoNum type="arabicPeriod"/>
            </a:pPr>
            <a:r>
              <a:rPr lang="en-US" sz="3600" b="1" dirty="0">
                <a:solidFill>
                  <a:srgbClr val="FBE654"/>
                </a:solidFill>
                <a:latin typeface="Montserrat"/>
                <a:ea typeface="Montserrat"/>
                <a:cs typeface="Montserrat"/>
                <a:sym typeface="Montserrat"/>
              </a:rPr>
              <a:t>Amounts deducted from an employee’s remuneration </a:t>
            </a:r>
            <a:r>
              <a:rPr lang="en-US" sz="3600" dirty="0">
                <a:solidFill>
                  <a:srgbClr val="FBE654"/>
                </a:solidFill>
                <a:latin typeface="Montserrat"/>
                <a:ea typeface="Montserrat"/>
                <a:cs typeface="Montserrat"/>
                <a:sym typeface="Montserrat"/>
              </a:rPr>
              <a:t>for payment to the fund;</a:t>
            </a:r>
          </a:p>
          <a:p>
            <a:pPr marL="1295400" lvl="2" indent="-514350">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1295400" lvl="2" indent="-514350">
              <a:lnSpc>
                <a:spcPts val="4200"/>
              </a:lnSpc>
              <a:buFont typeface="+mj-lt"/>
              <a:buAutoNum type="arabicPeriod"/>
            </a:pPr>
            <a:r>
              <a:rPr lang="en-US" sz="3600" b="1" dirty="0">
                <a:solidFill>
                  <a:srgbClr val="FBE654"/>
                </a:solidFill>
                <a:latin typeface="Montserrat"/>
                <a:ea typeface="Montserrat"/>
                <a:cs typeface="Montserrat"/>
                <a:sym typeface="Montserrat"/>
              </a:rPr>
              <a:t>“Normal costs” and defined contributions </a:t>
            </a:r>
            <a:r>
              <a:rPr lang="en-US" sz="3600" dirty="0">
                <a:solidFill>
                  <a:srgbClr val="FBE654"/>
                </a:solidFill>
                <a:latin typeface="Montserrat"/>
                <a:ea typeface="Montserrat"/>
                <a:cs typeface="Montserrat"/>
                <a:sym typeface="Montserrat"/>
              </a:rPr>
              <a:t>required to be paid by the employer to the pension fund; and </a:t>
            </a:r>
          </a:p>
          <a:p>
            <a:pPr marL="1295400" lvl="2" indent="-514350">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1295400" lvl="2" indent="-514350">
              <a:lnSpc>
                <a:spcPts val="4200"/>
              </a:lnSpc>
              <a:buFont typeface="+mj-lt"/>
              <a:buAutoNum type="arabicPeriod"/>
            </a:pPr>
            <a:r>
              <a:rPr lang="en-US" sz="3600" b="1" dirty="0">
                <a:solidFill>
                  <a:srgbClr val="FBE654"/>
                </a:solidFill>
                <a:latin typeface="Montserrat"/>
                <a:ea typeface="Montserrat"/>
                <a:cs typeface="Montserrat"/>
                <a:sym typeface="Montserrat"/>
              </a:rPr>
              <a:t>Amounts required to be paid by the employer to the administrator</a:t>
            </a:r>
            <a:r>
              <a:rPr lang="en-US" sz="3600" dirty="0">
                <a:solidFill>
                  <a:srgbClr val="FBE654"/>
                </a:solidFill>
                <a:latin typeface="Montserrat"/>
                <a:ea typeface="Montserrat"/>
                <a:cs typeface="Montserrat"/>
                <a:sym typeface="Montserrat"/>
              </a:rPr>
              <a:t> of a pooled registered pension plan. </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Legislative Changes under Bill C-228</a:t>
            </a:r>
          </a:p>
        </p:txBody>
      </p:sp>
    </p:spTree>
    <p:extLst>
      <p:ext uri="{BB962C8B-B14F-4D97-AF65-F5344CB8AC3E}">
        <p14:creationId xmlns:p14="http://schemas.microsoft.com/office/powerpoint/2010/main" val="336361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Panelists</a:t>
            </a:r>
          </a:p>
        </p:txBody>
      </p:sp>
      <p:pic>
        <p:nvPicPr>
          <p:cNvPr id="1026" name="Picture 2" descr="Valerie Cross ">
            <a:extLst>
              <a:ext uri="{FF2B5EF4-FFF2-40B4-BE49-F238E27FC236}">
                <a16:creationId xmlns:a16="http://schemas.microsoft.com/office/drawing/2014/main" id="{1326CB18-E663-30F7-728B-F0A9B8D24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37" y="3956092"/>
            <a:ext cx="2374816" cy="2374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ia Konyukhova">
            <a:extLst>
              <a:ext uri="{FF2B5EF4-FFF2-40B4-BE49-F238E27FC236}">
                <a16:creationId xmlns:a16="http://schemas.microsoft.com/office/drawing/2014/main" id="{7764FCA0-30C1-9969-6AD2-CE043D5311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5386" y="3956092"/>
            <a:ext cx="4056473" cy="2365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ni Vanderlaan">
            <a:extLst>
              <a:ext uri="{FF2B5EF4-FFF2-40B4-BE49-F238E27FC236}">
                <a16:creationId xmlns:a16="http://schemas.microsoft.com/office/drawing/2014/main" id="{13C23FCA-0212-2035-23A2-99834FE7D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92" y="3979764"/>
            <a:ext cx="2374816" cy="23748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ancisco Vazquez">
            <a:extLst>
              <a:ext uri="{FF2B5EF4-FFF2-40B4-BE49-F238E27FC236}">
                <a16:creationId xmlns:a16="http://schemas.microsoft.com/office/drawing/2014/main" id="{6FA55F7F-8B52-31F4-A966-15F8116E8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4027323"/>
            <a:ext cx="2374816" cy="23594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 Adam Swick">
            <a:extLst>
              <a:ext uri="{FF2B5EF4-FFF2-40B4-BE49-F238E27FC236}">
                <a16:creationId xmlns:a16="http://schemas.microsoft.com/office/drawing/2014/main" id="{B488F5D8-FAA9-12E9-79D2-5C4CC13707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1008" y="4027323"/>
            <a:ext cx="2350703" cy="23748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8BB9880-AC0D-96F0-F06B-A3FBFEB94BD6}"/>
              </a:ext>
            </a:extLst>
          </p:cNvPr>
          <p:cNvSpPr txBox="1"/>
          <p:nvPr/>
        </p:nvSpPr>
        <p:spPr>
          <a:xfrm>
            <a:off x="1184399" y="6777057"/>
            <a:ext cx="2637692" cy="1477328"/>
          </a:xfrm>
          <a:prstGeom prst="rect">
            <a:avLst/>
          </a:prstGeom>
          <a:noFill/>
        </p:spPr>
        <p:txBody>
          <a:bodyPr wrap="square" rtlCol="0">
            <a:spAutoFit/>
          </a:bodyPr>
          <a:lstStyle/>
          <a:p>
            <a:r>
              <a:rPr lang="en-US" sz="1800" b="1" dirty="0">
                <a:solidFill>
                  <a:srgbClr val="FBE654"/>
                </a:solidFill>
                <a:latin typeface="Montserrat"/>
                <a:ea typeface="Montserrat"/>
                <a:cs typeface="Montserrat"/>
                <a:sym typeface="Montserrat"/>
              </a:rPr>
              <a:t>Valerie Cross</a:t>
            </a:r>
          </a:p>
          <a:p>
            <a:r>
              <a:rPr lang="en-US" dirty="0">
                <a:solidFill>
                  <a:srgbClr val="FBE654"/>
                </a:solidFill>
                <a:latin typeface="Montserrat"/>
                <a:ea typeface="Montserrat"/>
                <a:cs typeface="Montserrat"/>
                <a:sym typeface="Montserrat"/>
              </a:rPr>
              <a:t>Dentons</a:t>
            </a:r>
          </a:p>
          <a:p>
            <a:r>
              <a:rPr lang="en-US" dirty="0">
                <a:solidFill>
                  <a:srgbClr val="FBE654"/>
                </a:solidFill>
                <a:latin typeface="Montserrat"/>
                <a:ea typeface="Montserrat"/>
                <a:cs typeface="Montserrat"/>
                <a:sym typeface="Montserrat"/>
              </a:rPr>
              <a:t>Partner</a:t>
            </a:r>
          </a:p>
          <a:p>
            <a:r>
              <a:rPr lang="en-US" dirty="0">
                <a:solidFill>
                  <a:srgbClr val="FBE654"/>
                </a:solidFill>
                <a:latin typeface="Montserrat"/>
                <a:ea typeface="Montserrat"/>
                <a:cs typeface="Montserrat"/>
                <a:sym typeface="Montserrat"/>
              </a:rPr>
              <a:t>Toronto &amp; Vancouver</a:t>
            </a:r>
          </a:p>
          <a:p>
            <a:endParaRPr lang="en-US" sz="1800" dirty="0">
              <a:solidFill>
                <a:srgbClr val="FBE654"/>
              </a:solidFill>
              <a:latin typeface="Montserrat"/>
              <a:ea typeface="Montserrat"/>
              <a:cs typeface="Montserrat"/>
              <a:sym typeface="Montserrat"/>
            </a:endParaRPr>
          </a:p>
        </p:txBody>
      </p:sp>
      <p:sp>
        <p:nvSpPr>
          <p:cNvPr id="20" name="TextBox 19">
            <a:extLst>
              <a:ext uri="{FF2B5EF4-FFF2-40B4-BE49-F238E27FC236}">
                <a16:creationId xmlns:a16="http://schemas.microsoft.com/office/drawing/2014/main" id="{A564455F-929B-70FF-8F78-C3A1E091FC52}"/>
              </a:ext>
            </a:extLst>
          </p:cNvPr>
          <p:cNvSpPr txBox="1"/>
          <p:nvPr/>
        </p:nvSpPr>
        <p:spPr>
          <a:xfrm>
            <a:off x="14715839" y="6777057"/>
            <a:ext cx="2939249" cy="1477328"/>
          </a:xfrm>
          <a:prstGeom prst="rect">
            <a:avLst/>
          </a:prstGeom>
          <a:noFill/>
        </p:spPr>
        <p:txBody>
          <a:bodyPr wrap="square" rtlCol="0">
            <a:spAutoFit/>
          </a:bodyPr>
          <a:lstStyle/>
          <a:p>
            <a:r>
              <a:rPr lang="en-US" sz="1800" b="1" dirty="0">
                <a:solidFill>
                  <a:srgbClr val="FBE654"/>
                </a:solidFill>
                <a:latin typeface="Montserrat"/>
                <a:ea typeface="Montserrat"/>
                <a:cs typeface="Montserrat"/>
                <a:sym typeface="Montserrat"/>
              </a:rPr>
              <a:t>Adam Swick</a:t>
            </a:r>
          </a:p>
          <a:p>
            <a:r>
              <a:rPr lang="en-US" dirty="0">
                <a:solidFill>
                  <a:srgbClr val="FBE654"/>
                </a:solidFill>
                <a:latin typeface="Montserrat"/>
                <a:ea typeface="Montserrat"/>
                <a:cs typeface="Montserrat"/>
                <a:sym typeface="Montserrat"/>
              </a:rPr>
              <a:t>Akerman</a:t>
            </a:r>
          </a:p>
          <a:p>
            <a:r>
              <a:rPr lang="en-US" dirty="0">
                <a:solidFill>
                  <a:srgbClr val="FBE654"/>
                </a:solidFill>
                <a:latin typeface="Montserrat"/>
                <a:ea typeface="Montserrat"/>
                <a:cs typeface="Montserrat"/>
                <a:sym typeface="Montserrat"/>
              </a:rPr>
              <a:t>Special Counsel</a:t>
            </a:r>
          </a:p>
          <a:p>
            <a:r>
              <a:rPr lang="en-US" dirty="0">
                <a:solidFill>
                  <a:srgbClr val="FBE654"/>
                </a:solidFill>
                <a:latin typeface="Montserrat"/>
                <a:ea typeface="Montserrat"/>
                <a:cs typeface="Montserrat"/>
                <a:sym typeface="Montserrat"/>
              </a:rPr>
              <a:t>Austin</a:t>
            </a:r>
          </a:p>
          <a:p>
            <a:endParaRPr lang="en-US" sz="1800" dirty="0">
              <a:solidFill>
                <a:srgbClr val="FBE654"/>
              </a:solidFill>
              <a:latin typeface="Montserrat"/>
              <a:ea typeface="Montserrat"/>
              <a:cs typeface="Montserrat"/>
              <a:sym typeface="Montserrat"/>
            </a:endParaRPr>
          </a:p>
        </p:txBody>
      </p:sp>
      <p:sp>
        <p:nvSpPr>
          <p:cNvPr id="21" name="TextBox 20">
            <a:extLst>
              <a:ext uri="{FF2B5EF4-FFF2-40B4-BE49-F238E27FC236}">
                <a16:creationId xmlns:a16="http://schemas.microsoft.com/office/drawing/2014/main" id="{6C073879-F3DA-8DFB-48D6-E9B39D6E23F8}"/>
              </a:ext>
            </a:extLst>
          </p:cNvPr>
          <p:cNvSpPr txBox="1"/>
          <p:nvPr/>
        </p:nvSpPr>
        <p:spPr>
          <a:xfrm>
            <a:off x="11158017" y="6758699"/>
            <a:ext cx="2766381" cy="1477328"/>
          </a:xfrm>
          <a:prstGeom prst="rect">
            <a:avLst/>
          </a:prstGeom>
          <a:noFill/>
        </p:spPr>
        <p:txBody>
          <a:bodyPr wrap="square" rtlCol="0">
            <a:spAutoFit/>
          </a:bodyPr>
          <a:lstStyle/>
          <a:p>
            <a:r>
              <a:rPr lang="en-US" sz="1800" b="1" dirty="0">
                <a:solidFill>
                  <a:srgbClr val="FBE654"/>
                </a:solidFill>
                <a:latin typeface="Montserrat"/>
                <a:ea typeface="Montserrat"/>
                <a:cs typeface="Montserrat"/>
                <a:sym typeface="Montserrat"/>
              </a:rPr>
              <a:t>Frank Vazquez</a:t>
            </a:r>
          </a:p>
          <a:p>
            <a:r>
              <a:rPr lang="en-US" dirty="0">
                <a:solidFill>
                  <a:srgbClr val="FBE654"/>
                </a:solidFill>
                <a:latin typeface="Montserrat"/>
                <a:ea typeface="Montserrat"/>
                <a:cs typeface="Montserrat"/>
                <a:sym typeface="Montserrat"/>
              </a:rPr>
              <a:t>Norton Rose Fulbright</a:t>
            </a:r>
          </a:p>
          <a:p>
            <a:r>
              <a:rPr lang="en-US" dirty="0">
                <a:solidFill>
                  <a:srgbClr val="FBE654"/>
                </a:solidFill>
                <a:latin typeface="Montserrat"/>
                <a:ea typeface="Montserrat"/>
                <a:cs typeface="Montserrat"/>
                <a:sym typeface="Montserrat"/>
              </a:rPr>
              <a:t>Senior Counsel</a:t>
            </a:r>
          </a:p>
          <a:p>
            <a:r>
              <a:rPr lang="en-US" dirty="0">
                <a:solidFill>
                  <a:srgbClr val="FBE654"/>
                </a:solidFill>
                <a:latin typeface="Montserrat"/>
                <a:ea typeface="Montserrat"/>
                <a:cs typeface="Montserrat"/>
                <a:sym typeface="Montserrat"/>
              </a:rPr>
              <a:t>New York</a:t>
            </a:r>
          </a:p>
          <a:p>
            <a:endParaRPr lang="en-US" sz="1800" dirty="0">
              <a:solidFill>
                <a:srgbClr val="FBE654"/>
              </a:solidFill>
              <a:latin typeface="Montserrat"/>
              <a:ea typeface="Montserrat"/>
              <a:cs typeface="Montserrat"/>
              <a:sym typeface="Montserrat"/>
            </a:endParaRPr>
          </a:p>
        </p:txBody>
      </p:sp>
      <p:sp>
        <p:nvSpPr>
          <p:cNvPr id="22" name="TextBox 21">
            <a:extLst>
              <a:ext uri="{FF2B5EF4-FFF2-40B4-BE49-F238E27FC236}">
                <a16:creationId xmlns:a16="http://schemas.microsoft.com/office/drawing/2014/main" id="{6D592732-3788-1427-4838-2CF82F7B190C}"/>
              </a:ext>
            </a:extLst>
          </p:cNvPr>
          <p:cNvSpPr txBox="1"/>
          <p:nvPr/>
        </p:nvSpPr>
        <p:spPr>
          <a:xfrm>
            <a:off x="4520875" y="6758699"/>
            <a:ext cx="2438400" cy="1477328"/>
          </a:xfrm>
          <a:prstGeom prst="rect">
            <a:avLst/>
          </a:prstGeom>
          <a:noFill/>
        </p:spPr>
        <p:txBody>
          <a:bodyPr wrap="square" rtlCol="0">
            <a:spAutoFit/>
          </a:bodyPr>
          <a:lstStyle/>
          <a:p>
            <a:r>
              <a:rPr lang="en-US" sz="1800" b="1" dirty="0">
                <a:solidFill>
                  <a:srgbClr val="FBE654"/>
                </a:solidFill>
                <a:latin typeface="Montserrat"/>
                <a:ea typeface="Montserrat"/>
                <a:cs typeface="Montserrat"/>
                <a:sym typeface="Montserrat"/>
              </a:rPr>
              <a:t>Maria Konyukhova</a:t>
            </a:r>
            <a:endParaRPr lang="en-US" b="1" dirty="0">
              <a:solidFill>
                <a:srgbClr val="FBE654"/>
              </a:solidFill>
              <a:latin typeface="Montserrat"/>
              <a:ea typeface="Montserrat"/>
              <a:cs typeface="Montserrat"/>
              <a:sym typeface="Montserrat"/>
            </a:endParaRPr>
          </a:p>
          <a:p>
            <a:r>
              <a:rPr lang="en-US" dirty="0">
                <a:solidFill>
                  <a:srgbClr val="FBE654"/>
                </a:solidFill>
                <a:latin typeface="Montserrat"/>
                <a:ea typeface="Montserrat"/>
                <a:cs typeface="Montserrat"/>
                <a:sym typeface="Montserrat"/>
              </a:rPr>
              <a:t>Stikeman Elliott</a:t>
            </a:r>
          </a:p>
          <a:p>
            <a:r>
              <a:rPr lang="en-US" dirty="0">
                <a:solidFill>
                  <a:srgbClr val="FBE654"/>
                </a:solidFill>
                <a:latin typeface="Montserrat"/>
                <a:ea typeface="Montserrat"/>
                <a:cs typeface="Montserrat"/>
                <a:sym typeface="Montserrat"/>
              </a:rPr>
              <a:t>Partner</a:t>
            </a:r>
          </a:p>
          <a:p>
            <a:r>
              <a:rPr lang="en-US" dirty="0">
                <a:solidFill>
                  <a:srgbClr val="FBE654"/>
                </a:solidFill>
                <a:latin typeface="Montserrat"/>
                <a:ea typeface="Montserrat"/>
                <a:cs typeface="Montserrat"/>
                <a:sym typeface="Montserrat"/>
              </a:rPr>
              <a:t>Toronto</a:t>
            </a:r>
          </a:p>
          <a:p>
            <a:endParaRPr lang="en-US" sz="1800" dirty="0">
              <a:solidFill>
                <a:srgbClr val="FBE654"/>
              </a:solidFill>
              <a:latin typeface="Montserrat"/>
              <a:ea typeface="Montserrat"/>
              <a:cs typeface="Montserrat"/>
              <a:sym typeface="Montserrat"/>
            </a:endParaRPr>
          </a:p>
        </p:txBody>
      </p:sp>
      <p:sp>
        <p:nvSpPr>
          <p:cNvPr id="23" name="TextBox 22">
            <a:extLst>
              <a:ext uri="{FF2B5EF4-FFF2-40B4-BE49-F238E27FC236}">
                <a16:creationId xmlns:a16="http://schemas.microsoft.com/office/drawing/2014/main" id="{A50260D5-F574-ABED-69F4-A7885D889E1A}"/>
              </a:ext>
            </a:extLst>
          </p:cNvPr>
          <p:cNvSpPr txBox="1"/>
          <p:nvPr/>
        </p:nvSpPr>
        <p:spPr>
          <a:xfrm>
            <a:off x="7851859" y="6767878"/>
            <a:ext cx="2584282" cy="1477328"/>
          </a:xfrm>
          <a:prstGeom prst="rect">
            <a:avLst/>
          </a:prstGeom>
          <a:noFill/>
        </p:spPr>
        <p:txBody>
          <a:bodyPr wrap="square" rtlCol="0">
            <a:spAutoFit/>
          </a:bodyPr>
          <a:lstStyle/>
          <a:p>
            <a:r>
              <a:rPr lang="en-US" sz="1800" b="1" dirty="0">
                <a:solidFill>
                  <a:srgbClr val="FBE654"/>
                </a:solidFill>
                <a:latin typeface="Montserrat"/>
                <a:ea typeface="Montserrat"/>
                <a:cs typeface="Montserrat"/>
                <a:sym typeface="Montserrat"/>
              </a:rPr>
              <a:t>Toni Vanderlaan</a:t>
            </a:r>
          </a:p>
          <a:p>
            <a:r>
              <a:rPr lang="en-US" dirty="0">
                <a:solidFill>
                  <a:srgbClr val="FBE654"/>
                </a:solidFill>
                <a:latin typeface="Montserrat"/>
                <a:ea typeface="Montserrat"/>
                <a:cs typeface="Montserrat"/>
                <a:sym typeface="Montserrat"/>
              </a:rPr>
              <a:t>Deloitte</a:t>
            </a:r>
          </a:p>
          <a:p>
            <a:r>
              <a:rPr lang="en-US" dirty="0">
                <a:solidFill>
                  <a:srgbClr val="FBE654"/>
                </a:solidFill>
                <a:latin typeface="Montserrat"/>
                <a:ea typeface="Montserrat"/>
                <a:cs typeface="Montserrat"/>
                <a:sym typeface="Montserrat"/>
              </a:rPr>
              <a:t>Partner &amp; Leader</a:t>
            </a:r>
          </a:p>
          <a:p>
            <a:r>
              <a:rPr lang="en-US" dirty="0">
                <a:solidFill>
                  <a:srgbClr val="FBE654"/>
                </a:solidFill>
                <a:latin typeface="Montserrat"/>
                <a:ea typeface="Montserrat"/>
                <a:cs typeface="Montserrat"/>
                <a:sym typeface="Montserrat"/>
              </a:rPr>
              <a:t>Toronto</a:t>
            </a:r>
          </a:p>
          <a:p>
            <a:endParaRPr lang="en-US" sz="1800" dirty="0">
              <a:solidFill>
                <a:srgbClr val="FBE654"/>
              </a:solidFill>
              <a:latin typeface="Montserrat"/>
              <a:ea typeface="Montserrat"/>
              <a:cs typeface="Montserrat"/>
              <a:sym typeface="Montserrat"/>
            </a:endParaRPr>
          </a:p>
        </p:txBody>
      </p:sp>
    </p:spTree>
    <p:extLst>
      <p:ext uri="{BB962C8B-B14F-4D97-AF65-F5344CB8AC3E}">
        <p14:creationId xmlns:p14="http://schemas.microsoft.com/office/powerpoint/2010/main" val="426177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578182"/>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000" dirty="0">
                <a:solidFill>
                  <a:srgbClr val="FBE654"/>
                </a:solidFill>
                <a:latin typeface="Montserrat"/>
                <a:ea typeface="Montserrat"/>
                <a:cs typeface="Montserrat"/>
                <a:sym typeface="Montserrat"/>
              </a:rPr>
              <a:t>The </a:t>
            </a:r>
            <a:r>
              <a:rPr lang="en-US" sz="3000" i="1" dirty="0">
                <a:solidFill>
                  <a:srgbClr val="FBE654"/>
                </a:solidFill>
                <a:latin typeface="Montserrat"/>
                <a:ea typeface="Montserrat"/>
                <a:cs typeface="Montserrat"/>
                <a:sym typeface="Montserrat"/>
              </a:rPr>
              <a:t>PPA</a:t>
            </a:r>
            <a:r>
              <a:rPr lang="en-US" sz="3000" dirty="0">
                <a:solidFill>
                  <a:srgbClr val="FBE654"/>
                </a:solidFill>
                <a:latin typeface="Montserrat"/>
                <a:ea typeface="Montserrat"/>
                <a:cs typeface="Montserrat"/>
                <a:sym typeface="Montserrat"/>
              </a:rPr>
              <a:t> amends the </a:t>
            </a:r>
            <a:r>
              <a:rPr lang="en-US" sz="3000" i="1" dirty="0">
                <a:solidFill>
                  <a:srgbClr val="FBE654"/>
                </a:solidFill>
                <a:latin typeface="Montserrat"/>
                <a:ea typeface="Montserrat"/>
                <a:cs typeface="Montserrat"/>
                <a:sym typeface="Montserrat"/>
              </a:rPr>
              <a:t>BIA</a:t>
            </a:r>
            <a:r>
              <a:rPr lang="en-US" sz="3000" dirty="0">
                <a:solidFill>
                  <a:srgbClr val="FBE654"/>
                </a:solidFill>
                <a:latin typeface="Montserrat"/>
                <a:ea typeface="Montserrat"/>
                <a:cs typeface="Montserrat"/>
                <a:sym typeface="Montserrat"/>
              </a:rPr>
              <a:t> and the </a:t>
            </a:r>
            <a:r>
              <a:rPr lang="en-US" sz="3000" i="1" dirty="0">
                <a:solidFill>
                  <a:srgbClr val="FBE654"/>
                </a:solidFill>
                <a:latin typeface="Montserrat"/>
                <a:ea typeface="Montserrat"/>
                <a:cs typeface="Montserrat"/>
                <a:sym typeface="Montserrat"/>
              </a:rPr>
              <a:t>CCAA</a:t>
            </a:r>
            <a:r>
              <a:rPr lang="en-US" sz="3000" dirty="0">
                <a:solidFill>
                  <a:srgbClr val="FBE654"/>
                </a:solidFill>
                <a:latin typeface="Montserrat"/>
                <a:ea typeface="Montserrat"/>
                <a:cs typeface="Montserrat"/>
                <a:sym typeface="Montserrat"/>
              </a:rPr>
              <a:t> to add super-priority status to two additional liabilities: </a:t>
            </a: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1295400" lvl="2" indent="-514350">
              <a:lnSpc>
                <a:spcPts val="4200"/>
              </a:lnSpc>
              <a:buFont typeface="+mj-lt"/>
              <a:buAutoNum type="arabicPeriod"/>
            </a:pPr>
            <a:r>
              <a:rPr lang="en-US" sz="3000" b="1" dirty="0">
                <a:solidFill>
                  <a:srgbClr val="FBE654"/>
                </a:solidFill>
                <a:latin typeface="Montserrat"/>
                <a:ea typeface="Montserrat"/>
                <a:cs typeface="Montserrat"/>
                <a:sym typeface="Montserrat"/>
              </a:rPr>
              <a:t>Amounts equal to “special payments”</a:t>
            </a:r>
            <a:r>
              <a:rPr lang="en-US" sz="3000" dirty="0">
                <a:solidFill>
                  <a:srgbClr val="FBE654"/>
                </a:solidFill>
                <a:latin typeface="Montserrat"/>
                <a:ea typeface="Montserrat"/>
                <a:cs typeface="Montserrat"/>
                <a:sym typeface="Montserrat"/>
              </a:rPr>
              <a:t> an employer must pay under s. 9 of the </a:t>
            </a:r>
            <a:r>
              <a:rPr lang="en-US" sz="3000" i="1" dirty="0">
                <a:solidFill>
                  <a:srgbClr val="FBE654"/>
                </a:solidFill>
                <a:latin typeface="Montserrat"/>
                <a:ea typeface="Montserrat"/>
                <a:cs typeface="Montserrat"/>
                <a:sym typeface="Montserrat"/>
              </a:rPr>
              <a:t>Pensions Benefits Standards Regulations, 1985</a:t>
            </a:r>
            <a:r>
              <a:rPr lang="en-US" sz="3000" dirty="0">
                <a:solidFill>
                  <a:srgbClr val="FBE654"/>
                </a:solidFill>
                <a:latin typeface="Montserrat"/>
                <a:ea typeface="Montserrat"/>
                <a:cs typeface="Montserrat"/>
                <a:sym typeface="Montserrat"/>
              </a:rPr>
              <a:t>, to liquidate an unfunded liability or a solvency deficiency; and </a:t>
            </a:r>
          </a:p>
          <a:p>
            <a:pPr marL="1295400" lvl="2" indent="-514350">
              <a:lnSpc>
                <a:spcPts val="4200"/>
              </a:lnSpc>
              <a:buFont typeface="+mj-lt"/>
              <a:buAutoNum type="arabicPeriod"/>
            </a:pPr>
            <a:endParaRPr lang="en-US" sz="3000" b="1" dirty="0">
              <a:solidFill>
                <a:srgbClr val="FBE654"/>
              </a:solidFill>
              <a:latin typeface="Montserrat"/>
              <a:ea typeface="Montserrat"/>
              <a:cs typeface="Montserrat"/>
              <a:sym typeface="Montserrat"/>
            </a:endParaRPr>
          </a:p>
          <a:p>
            <a:pPr marL="1295400" lvl="2" indent="-514350">
              <a:lnSpc>
                <a:spcPts val="4200"/>
              </a:lnSpc>
              <a:buFont typeface="+mj-lt"/>
              <a:buAutoNum type="arabicPeriod"/>
            </a:pPr>
            <a:r>
              <a:rPr lang="en-US" sz="3000" b="1" dirty="0">
                <a:solidFill>
                  <a:srgbClr val="FBE654"/>
                </a:solidFill>
                <a:latin typeface="Montserrat"/>
                <a:ea typeface="Montserrat"/>
                <a:cs typeface="Montserrat"/>
                <a:sym typeface="Montserrat"/>
              </a:rPr>
              <a:t>Any amount required to liquidate any other unfunded liability or solvency deficiency </a:t>
            </a:r>
            <a:r>
              <a:rPr lang="en-US" sz="3000" dirty="0">
                <a:solidFill>
                  <a:srgbClr val="FBE654"/>
                </a:solidFill>
                <a:latin typeface="Montserrat"/>
                <a:ea typeface="Montserrat"/>
                <a:cs typeface="Montserrat"/>
                <a:sym typeface="Montserrat"/>
              </a:rPr>
              <a:t>of the fund. This liability is determined at the time the notice of intention or the proposal is filed.  </a:t>
            </a:r>
          </a:p>
          <a:p>
            <a:pPr marL="323850" lvl="1" algn="l">
              <a:lnSpc>
                <a:spcPts val="4200"/>
              </a:lnSpc>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000" dirty="0">
                <a:solidFill>
                  <a:srgbClr val="FBE654"/>
                </a:solidFill>
                <a:latin typeface="Montserrat"/>
                <a:ea typeface="Montserrat"/>
                <a:cs typeface="Montserrat"/>
                <a:sym typeface="Montserrat"/>
              </a:rPr>
              <a:t>“</a:t>
            </a:r>
            <a:r>
              <a:rPr lang="en-US" sz="3000" b="1" dirty="0">
                <a:solidFill>
                  <a:srgbClr val="FBE654"/>
                </a:solidFill>
                <a:latin typeface="Montserrat"/>
                <a:ea typeface="Montserrat"/>
                <a:cs typeface="Montserrat"/>
                <a:sym typeface="Montserrat"/>
              </a:rPr>
              <a:t>Unfunded liabilities</a:t>
            </a:r>
            <a:r>
              <a:rPr lang="en-US" sz="3000" dirty="0">
                <a:solidFill>
                  <a:srgbClr val="FBE654"/>
                </a:solidFill>
                <a:latin typeface="Montserrat"/>
                <a:ea typeface="Montserrat"/>
                <a:cs typeface="Montserrat"/>
                <a:sym typeface="Montserrat"/>
              </a:rPr>
              <a:t>”: determined on a going-concern basis</a:t>
            </a:r>
          </a:p>
          <a:p>
            <a:pPr marL="647700" lvl="1" indent="-323850" algn="l">
              <a:lnSpc>
                <a:spcPts val="4200"/>
              </a:lnSpc>
              <a:buFont typeface="Arial"/>
              <a:buChar char="•"/>
            </a:pPr>
            <a:r>
              <a:rPr lang="en-US" sz="3000" dirty="0">
                <a:solidFill>
                  <a:srgbClr val="FBE654"/>
                </a:solidFill>
                <a:latin typeface="Montserrat"/>
                <a:ea typeface="Montserrat"/>
                <a:cs typeface="Montserrat"/>
                <a:sym typeface="Montserrat"/>
              </a:rPr>
              <a:t>“</a:t>
            </a:r>
            <a:r>
              <a:rPr lang="en-US" sz="3000" b="1" dirty="0">
                <a:solidFill>
                  <a:srgbClr val="FBE654"/>
                </a:solidFill>
                <a:latin typeface="Montserrat"/>
                <a:ea typeface="Montserrat"/>
                <a:cs typeface="Montserrat"/>
                <a:sym typeface="Montserrat"/>
              </a:rPr>
              <a:t>Solvency deficiencies</a:t>
            </a:r>
            <a:r>
              <a:rPr lang="en-US" sz="3000" dirty="0">
                <a:solidFill>
                  <a:srgbClr val="FBE654"/>
                </a:solidFill>
                <a:latin typeface="Montserrat"/>
                <a:ea typeface="Montserrat"/>
                <a:cs typeface="Montserrat"/>
                <a:sym typeface="Montserrat"/>
              </a:rPr>
              <a:t>”: determined on a solvency basis</a:t>
            </a:r>
          </a:p>
          <a:p>
            <a:pPr marL="781050" lvl="2">
              <a:lnSpc>
                <a:spcPts val="4200"/>
              </a:lnSpc>
            </a:pPr>
            <a:endParaRPr lang="en-US" sz="3000" dirty="0">
              <a:solidFill>
                <a:srgbClr val="FBE654"/>
              </a:solidFill>
              <a:latin typeface="Montserrat"/>
              <a:ea typeface="Montserrat"/>
              <a:cs typeface="Montserrat"/>
              <a:sym typeface="Montserrat"/>
            </a:endParaRPr>
          </a:p>
          <a:p>
            <a:pPr marL="381000" indent="-514350">
              <a:lnSpc>
                <a:spcPts val="4200"/>
              </a:lnSpc>
              <a:buFont typeface="+mj-lt"/>
              <a:buAutoNum type="arabicPeriod"/>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Legislative Changes under Bill C-228</a:t>
            </a:r>
          </a:p>
        </p:txBody>
      </p:sp>
    </p:spTree>
    <p:extLst>
      <p:ext uri="{BB962C8B-B14F-4D97-AF65-F5344CB8AC3E}">
        <p14:creationId xmlns:p14="http://schemas.microsoft.com/office/powerpoint/2010/main" val="1477043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6962355"/>
          </a:xfrm>
          <a:prstGeom prst="rect">
            <a:avLst/>
          </a:prstGeom>
        </p:spPr>
        <p:txBody>
          <a:bodyPr lIns="0" tIns="0" rIns="0" bIns="0" rtlCol="0" anchor="t">
            <a:spAutoFit/>
          </a:bodyPr>
          <a:lstStyle/>
          <a:p>
            <a:pPr marL="647700" lvl="1" indent="-323850" algn="l">
              <a:lnSpc>
                <a:spcPts val="4200"/>
              </a:lnSpc>
              <a:buFont typeface="Arial"/>
              <a:buChar char="•"/>
            </a:pPr>
            <a:endParaRPr lang="en-US" sz="36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dirty="0">
                <a:solidFill>
                  <a:srgbClr val="FBE654"/>
                </a:solidFill>
                <a:latin typeface="Montserrat"/>
                <a:ea typeface="Montserrat"/>
                <a:cs typeface="Montserrat"/>
                <a:sym typeface="Montserrat"/>
              </a:rPr>
              <a:t>These new amounts will also rank above every other claim, right, charge or security against the bankrupt’s assets, regardless of when that other claim, right, charge or security arose, except for certain specified claims</a:t>
            </a:r>
          </a:p>
          <a:p>
            <a:pPr marL="647700" lvl="1" indent="-323850" algn="l">
              <a:lnSpc>
                <a:spcPts val="4200"/>
              </a:lnSpc>
              <a:buFont typeface="Arial"/>
              <a:buChar char="•"/>
            </a:pPr>
            <a:endParaRPr lang="en-US" sz="36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b="1" dirty="0">
                <a:solidFill>
                  <a:srgbClr val="FBE654"/>
                </a:solidFill>
                <a:latin typeface="Montserrat"/>
                <a:ea typeface="Montserrat"/>
                <a:cs typeface="Montserrat"/>
                <a:sym typeface="Montserrat"/>
              </a:rPr>
              <a:t>A court will not approve a proposal or a plan</a:t>
            </a:r>
            <a:r>
              <a:rPr lang="en-US" sz="3600" dirty="0">
                <a:solidFill>
                  <a:srgbClr val="FBE654"/>
                </a:solidFill>
                <a:latin typeface="Montserrat"/>
                <a:ea typeface="Montserrat"/>
                <a:cs typeface="Montserrat"/>
                <a:sym typeface="Montserrat"/>
              </a:rPr>
              <a:t> for an employer who participates in a registered defined benefit pension plan unless it is satisfied that the proposal or plan of arrangement appropriately provides for the payment of these funds (ss. 2 and 5 of the </a:t>
            </a:r>
            <a:r>
              <a:rPr lang="en-US" sz="3600" i="1" dirty="0">
                <a:solidFill>
                  <a:srgbClr val="FBE654"/>
                </a:solidFill>
                <a:latin typeface="Montserrat"/>
                <a:ea typeface="Montserrat"/>
                <a:cs typeface="Montserrat"/>
                <a:sym typeface="Montserrat"/>
              </a:rPr>
              <a:t>PPA</a:t>
            </a:r>
            <a:r>
              <a:rPr lang="en-US" sz="3600" dirty="0">
                <a:solidFill>
                  <a:srgbClr val="FBE654"/>
                </a:solidFill>
                <a:latin typeface="Montserrat"/>
                <a:ea typeface="Montserrat"/>
                <a:cs typeface="Montserrat"/>
                <a:sym typeface="Montserrat"/>
              </a:rPr>
              <a:t>)</a:t>
            </a: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Legislative Changes under Bill C-228</a:t>
            </a:r>
          </a:p>
        </p:txBody>
      </p:sp>
    </p:spTree>
    <p:extLst>
      <p:ext uri="{BB962C8B-B14F-4D97-AF65-F5344CB8AC3E}">
        <p14:creationId xmlns:p14="http://schemas.microsoft.com/office/powerpoint/2010/main" val="268842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039573"/>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200" dirty="0">
                <a:solidFill>
                  <a:srgbClr val="FBE654"/>
                </a:solidFill>
                <a:latin typeface="Montserrat"/>
                <a:ea typeface="Montserrat"/>
                <a:cs typeface="Montserrat"/>
                <a:sym typeface="Montserrat"/>
              </a:rPr>
              <a:t>Pension deficit liabilities are only ascertainable at the time insolvency proceedings are initiated – rather than at the time of financing</a:t>
            </a:r>
          </a:p>
          <a:p>
            <a:pPr marL="647700" lvl="1" indent="-323850" algn="l">
              <a:lnSpc>
                <a:spcPts val="4200"/>
              </a:lnSpc>
              <a:buFont typeface="Arial"/>
              <a:buChar char="•"/>
            </a:pPr>
            <a:endParaRPr lang="en-US" sz="32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200" dirty="0">
                <a:solidFill>
                  <a:srgbClr val="FBE654"/>
                </a:solidFill>
                <a:latin typeface="Montserrat"/>
                <a:ea typeface="Montserrat"/>
                <a:cs typeface="Montserrat"/>
                <a:sym typeface="Montserrat"/>
              </a:rPr>
              <a:t>Lenders may increase restrictions or costs for companies seeking financing</a:t>
            </a:r>
          </a:p>
          <a:p>
            <a:pPr marL="1104900" lvl="2" indent="-323850">
              <a:lnSpc>
                <a:spcPts val="4200"/>
              </a:lnSpc>
              <a:buFont typeface="Arial"/>
              <a:buChar char="•"/>
            </a:pPr>
            <a:r>
              <a:rPr lang="en-US" sz="3200" dirty="0">
                <a:solidFill>
                  <a:srgbClr val="FBE654"/>
                </a:solidFill>
                <a:latin typeface="Montserrat"/>
                <a:ea typeface="Montserrat"/>
                <a:cs typeface="Montserrat"/>
                <a:sym typeface="Montserrat"/>
              </a:rPr>
              <a:t>Review portfolio</a:t>
            </a:r>
          </a:p>
          <a:p>
            <a:pPr marL="1104900" lvl="2" indent="-323850">
              <a:lnSpc>
                <a:spcPts val="4200"/>
              </a:lnSpc>
              <a:buFont typeface="Arial"/>
              <a:buChar char="•"/>
            </a:pPr>
            <a:r>
              <a:rPr lang="en-US" sz="3200" dirty="0">
                <a:solidFill>
                  <a:srgbClr val="FBE654"/>
                </a:solidFill>
                <a:latin typeface="Montserrat"/>
                <a:ea typeface="Montserrat"/>
                <a:cs typeface="Montserrat"/>
                <a:sym typeface="Montserrat"/>
              </a:rPr>
              <a:t>Consider the reporting requirements for borrowers</a:t>
            </a:r>
          </a:p>
          <a:p>
            <a:pPr marL="1104900" lvl="2" indent="-323850">
              <a:lnSpc>
                <a:spcPts val="4200"/>
              </a:lnSpc>
              <a:buFont typeface="Arial"/>
              <a:buChar char="•"/>
            </a:pPr>
            <a:r>
              <a:rPr lang="en-US" sz="3200" dirty="0">
                <a:solidFill>
                  <a:srgbClr val="FBE654"/>
                </a:solidFill>
                <a:latin typeface="Montserrat"/>
                <a:ea typeface="Montserrat"/>
                <a:cs typeface="Montserrat"/>
                <a:sym typeface="Montserrat"/>
              </a:rPr>
              <a:t>Impose tailored financial covenants</a:t>
            </a:r>
          </a:p>
          <a:p>
            <a:pPr marL="647700" lvl="1" indent="-323850" algn="l">
              <a:lnSpc>
                <a:spcPts val="4200"/>
              </a:lnSpc>
              <a:buFont typeface="Arial"/>
              <a:buChar char="•"/>
            </a:pPr>
            <a:endParaRPr lang="en-US" sz="32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200" dirty="0">
                <a:solidFill>
                  <a:srgbClr val="FBE654"/>
                </a:solidFill>
                <a:latin typeface="Montserrat"/>
                <a:ea typeface="Montserrat"/>
                <a:cs typeface="Montserrat"/>
                <a:sym typeface="Montserrat"/>
              </a:rPr>
              <a:t>Companies may terminate or convert their defined benefit pension plans</a:t>
            </a:r>
          </a:p>
          <a:p>
            <a:pPr marL="1104900" lvl="2" indent="-323850">
              <a:lnSpc>
                <a:spcPts val="4200"/>
              </a:lnSpc>
              <a:buFont typeface="Arial"/>
              <a:buChar char="•"/>
            </a:pPr>
            <a:r>
              <a:rPr lang="en-US" sz="3200" dirty="0">
                <a:solidFill>
                  <a:srgbClr val="FBE654"/>
                </a:solidFill>
                <a:latin typeface="Montserrat"/>
                <a:ea typeface="Montserrat"/>
                <a:cs typeface="Montserrat"/>
                <a:sym typeface="Montserrat"/>
              </a:rPr>
              <a:t>Alternative retirement savings schemes</a:t>
            </a:r>
          </a:p>
          <a:p>
            <a:pPr marL="1104900" lvl="2" indent="-323850">
              <a:lnSpc>
                <a:spcPts val="4200"/>
              </a:lnSpc>
              <a:buFont typeface="Arial"/>
              <a:buChar char="•"/>
            </a:pPr>
            <a:r>
              <a:rPr lang="en-US" sz="3200" dirty="0">
                <a:solidFill>
                  <a:srgbClr val="FBE654"/>
                </a:solidFill>
                <a:latin typeface="Montserrat"/>
                <a:ea typeface="Montserrat"/>
                <a:cs typeface="Montserrat"/>
                <a:sym typeface="Montserrat"/>
              </a:rPr>
              <a:t>Negotiate changes to collective agreements</a:t>
            </a:r>
          </a:p>
          <a:p>
            <a:pPr marL="1104900" lvl="2" indent="-323850">
              <a:lnSpc>
                <a:spcPts val="4200"/>
              </a:lnSpc>
              <a:buFont typeface="Arial"/>
              <a:buChar char="•"/>
            </a:pPr>
            <a:r>
              <a:rPr lang="en-US" sz="3200" dirty="0">
                <a:solidFill>
                  <a:srgbClr val="FBE654"/>
                </a:solidFill>
                <a:latin typeface="Montserrat"/>
                <a:ea typeface="Montserrat"/>
                <a:cs typeface="Montserrat"/>
                <a:sym typeface="Montserrat"/>
              </a:rPr>
              <a:t>De-risk defined benefit plans</a:t>
            </a: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Potential Effects under the </a:t>
            </a:r>
            <a:r>
              <a:rPr lang="en-US" sz="5499" b="1" i="1" dirty="0">
                <a:solidFill>
                  <a:srgbClr val="FFFFFF"/>
                </a:solidFill>
                <a:latin typeface="Montserrat Ultra-Bold"/>
                <a:ea typeface="Montserrat Ultra-Bold"/>
                <a:cs typeface="Montserrat Ultra-Bold"/>
                <a:sym typeface="Montserrat Ultra-Bold"/>
              </a:rPr>
              <a:t>PPA</a:t>
            </a:r>
            <a:endParaRPr lang="en-US" sz="5499" b="1" dirty="0">
              <a:solidFill>
                <a:srgbClr val="FFFFFF"/>
              </a:solidFill>
              <a:latin typeface="Montserrat Ultra-Bold"/>
              <a:ea typeface="Montserrat Ultra-Bold"/>
              <a:cs typeface="Montserrat Ultra-Bold"/>
              <a:sym typeface="Montserrat Ultra-Bold"/>
            </a:endParaRPr>
          </a:p>
        </p:txBody>
      </p:sp>
    </p:spTree>
    <p:extLst>
      <p:ext uri="{BB962C8B-B14F-4D97-AF65-F5344CB8AC3E}">
        <p14:creationId xmlns:p14="http://schemas.microsoft.com/office/powerpoint/2010/main" val="2527900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1037656"/>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Thank you</a:t>
            </a:r>
          </a:p>
        </p:txBody>
      </p:sp>
    </p:spTree>
    <p:extLst>
      <p:ext uri="{BB962C8B-B14F-4D97-AF65-F5344CB8AC3E}">
        <p14:creationId xmlns:p14="http://schemas.microsoft.com/office/powerpoint/2010/main" val="9736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304800" y="0"/>
            <a:ext cx="17526000" cy="12010147"/>
          </a:xfrm>
          <a:prstGeom prst="rect">
            <a:avLst/>
          </a:prstGeom>
        </p:spPr>
        <p:txBody>
          <a:bodyPr wrap="square"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Overview</a:t>
            </a:r>
          </a:p>
          <a:p>
            <a:pPr marL="914400" indent="-914400">
              <a:lnSpc>
                <a:spcPts val="7699"/>
              </a:lnSpc>
              <a:spcBef>
                <a:spcPct val="0"/>
              </a:spcBef>
              <a:buFont typeface="+mj-lt"/>
              <a:buAutoNum type="arabicPeriod"/>
            </a:pPr>
            <a:endParaRPr lang="en-US" sz="4000" b="1" dirty="0">
              <a:solidFill>
                <a:srgbClr val="FFFFFF"/>
              </a:solidFill>
              <a:latin typeface="Montserrat Ultra-Bold"/>
              <a:ea typeface="Montserrat Ultra-Bold"/>
              <a:cs typeface="Montserrat Ultra-Bold"/>
              <a:sym typeface="Montserrat Ultra-Bold"/>
            </a:endParaRPr>
          </a:p>
          <a:p>
            <a:pPr marL="914400" indent="-914400">
              <a:lnSpc>
                <a:spcPts val="7699"/>
              </a:lnSpc>
              <a:spcBef>
                <a:spcPct val="0"/>
              </a:spcBef>
              <a:buFont typeface="+mj-lt"/>
              <a:buAutoNum type="arabicPeriod"/>
            </a:pPr>
            <a:r>
              <a:rPr lang="en-US" sz="4000" b="1" dirty="0">
                <a:solidFill>
                  <a:srgbClr val="FFFFFF"/>
                </a:solidFill>
                <a:latin typeface="Montserrat Ultra-Bold"/>
                <a:ea typeface="Montserrat Ultra-Bold"/>
                <a:cs typeface="Montserrat Ultra-Bold"/>
                <a:sym typeface="Montserrat Ultra-Bold"/>
              </a:rPr>
              <a:t>View from Canada</a:t>
            </a:r>
          </a:p>
          <a:p>
            <a:pPr lvl="4" indent="-914400">
              <a:lnSpc>
                <a:spcPct val="150000"/>
              </a:lnSpc>
              <a:spcBef>
                <a:spcPct val="0"/>
              </a:spcBef>
              <a:buFont typeface="Arial" panose="020B0604020202020204" pitchFamily="34" charset="0"/>
              <a:buChar char="•"/>
            </a:pPr>
            <a:r>
              <a:rPr lang="en-US" sz="3200" b="1" dirty="0">
                <a:solidFill>
                  <a:srgbClr val="FFFFFF"/>
                </a:solidFill>
                <a:latin typeface="Montserrat Ultra-Bold"/>
                <a:ea typeface="Montserrat Ultra-Bold"/>
                <a:cs typeface="Montserrat Ultra-Bold"/>
                <a:sym typeface="Montserrat Ultra-Bold"/>
              </a:rPr>
              <a:t>Reverse Vesting Order background</a:t>
            </a:r>
          </a:p>
          <a:p>
            <a:pPr lvl="4" indent="-914400">
              <a:lnSpc>
                <a:spcPct val="150000"/>
              </a:lnSpc>
              <a:spcBef>
                <a:spcPct val="0"/>
              </a:spcBef>
              <a:buFont typeface="Arial" panose="020B0604020202020204" pitchFamily="34" charset="0"/>
              <a:buChar char="•"/>
            </a:pPr>
            <a:r>
              <a:rPr lang="en-US" sz="3200" b="1" dirty="0">
                <a:solidFill>
                  <a:srgbClr val="FFFFFF"/>
                </a:solidFill>
                <a:latin typeface="Montserrat Ultra-Bold"/>
                <a:ea typeface="Montserrat Ultra-Bold"/>
                <a:cs typeface="Montserrat Ultra-Bold"/>
                <a:sym typeface="Montserrat Ultra-Bold"/>
              </a:rPr>
              <a:t>Test</a:t>
            </a:r>
          </a:p>
          <a:p>
            <a:pPr lvl="4" indent="-914400">
              <a:lnSpc>
                <a:spcPct val="150000"/>
              </a:lnSpc>
              <a:spcBef>
                <a:spcPct val="0"/>
              </a:spcBef>
              <a:buFont typeface="Arial" panose="020B0604020202020204" pitchFamily="34" charset="0"/>
              <a:buChar char="•"/>
            </a:pPr>
            <a:r>
              <a:rPr lang="en-US" sz="3200" b="1" dirty="0">
                <a:solidFill>
                  <a:srgbClr val="FFFFFF"/>
                </a:solidFill>
                <a:latin typeface="Montserrat Ultra-Bold"/>
                <a:ea typeface="Montserrat Ultra-Bold"/>
                <a:cs typeface="Montserrat Ultra-Bold"/>
                <a:sym typeface="Montserrat Ultra-Bold"/>
              </a:rPr>
              <a:t>Issues</a:t>
            </a:r>
          </a:p>
          <a:p>
            <a:pPr marL="914400" indent="-914400">
              <a:lnSpc>
                <a:spcPts val="7699"/>
              </a:lnSpc>
              <a:spcBef>
                <a:spcPct val="0"/>
              </a:spcBef>
              <a:buFont typeface="+mj-lt"/>
              <a:buAutoNum type="arabicPeriod"/>
            </a:pPr>
            <a:r>
              <a:rPr lang="en-US" sz="4000" b="1" dirty="0">
                <a:solidFill>
                  <a:srgbClr val="FFFFFF"/>
                </a:solidFill>
                <a:latin typeface="Montserrat Ultra-Bold"/>
                <a:ea typeface="Montserrat Ultra-Bold"/>
                <a:cs typeface="Montserrat Ultra-Bold"/>
                <a:sym typeface="Montserrat Ultra-Bold"/>
              </a:rPr>
              <a:t>Reaction in the US</a:t>
            </a:r>
          </a:p>
          <a:p>
            <a:pPr marL="1828800" lvl="2" indent="-914400">
              <a:lnSpc>
                <a:spcPct val="150000"/>
              </a:lnSpc>
              <a:spcBef>
                <a:spcPct val="0"/>
              </a:spcBef>
              <a:buFont typeface="Arial" panose="020B0604020202020204" pitchFamily="34" charset="0"/>
              <a:buChar char="•"/>
            </a:pPr>
            <a:r>
              <a:rPr lang="en-US" sz="3200" b="1" dirty="0">
                <a:solidFill>
                  <a:srgbClr val="FFFFFF"/>
                </a:solidFill>
                <a:latin typeface="Montserrat Ultra-Bold"/>
                <a:ea typeface="Montserrat Ultra-Bold"/>
                <a:cs typeface="Montserrat Ultra-Bold"/>
                <a:sym typeface="Montserrat Ultra-Bold"/>
              </a:rPr>
              <a:t>Challenges to recognition</a:t>
            </a:r>
          </a:p>
          <a:p>
            <a:pPr marL="1828800" lvl="2" indent="-914400">
              <a:lnSpc>
                <a:spcPct val="150000"/>
              </a:lnSpc>
              <a:spcBef>
                <a:spcPct val="0"/>
              </a:spcBef>
              <a:buFont typeface="Arial" panose="020B0604020202020204" pitchFamily="34" charset="0"/>
              <a:buChar char="•"/>
            </a:pPr>
            <a:r>
              <a:rPr lang="en-US" sz="3200" b="1" dirty="0">
                <a:solidFill>
                  <a:srgbClr val="FFFFFF"/>
                </a:solidFill>
                <a:latin typeface="Montserrat Ultra-Bold"/>
                <a:ea typeface="Montserrat Ultra-Bold"/>
                <a:cs typeface="Montserrat Ultra-Bold"/>
                <a:sym typeface="Montserrat Ultra-Bold"/>
              </a:rPr>
              <a:t>Reported decisions</a:t>
            </a:r>
          </a:p>
          <a:p>
            <a:pPr marL="1828800" lvl="2" indent="-914400">
              <a:lnSpc>
                <a:spcPct val="150000"/>
              </a:lnSpc>
              <a:spcBef>
                <a:spcPct val="0"/>
              </a:spcBef>
              <a:buFont typeface="Arial" panose="020B0604020202020204" pitchFamily="34" charset="0"/>
              <a:buChar char="•"/>
            </a:pPr>
            <a:r>
              <a:rPr lang="en-US" sz="3200" b="1" dirty="0">
                <a:solidFill>
                  <a:srgbClr val="FFFFFF"/>
                </a:solidFill>
                <a:latin typeface="Montserrat Ultra-Bold"/>
                <a:ea typeface="Montserrat Ultra-Bold"/>
                <a:cs typeface="Montserrat Ultra-Bold"/>
                <a:sym typeface="Montserrat Ultra-Bold"/>
              </a:rPr>
              <a:t>Texas two-step</a:t>
            </a:r>
          </a:p>
          <a:p>
            <a:pPr marL="1828800" lvl="2" indent="-914400">
              <a:lnSpc>
                <a:spcPct val="150000"/>
              </a:lnSpc>
              <a:spcBef>
                <a:spcPct val="0"/>
              </a:spcBef>
              <a:buFont typeface="Arial" panose="020B0604020202020204" pitchFamily="34" charset="0"/>
              <a:buChar char="•"/>
            </a:pPr>
            <a:r>
              <a:rPr lang="en-US" sz="3200" b="1" dirty="0">
                <a:solidFill>
                  <a:srgbClr val="FFFFFF"/>
                </a:solidFill>
                <a:latin typeface="Montserrat Ultra-Bold"/>
                <a:ea typeface="Montserrat Ultra-Bold"/>
                <a:cs typeface="Montserrat Ultra-Bold"/>
                <a:sym typeface="Montserrat Ultra-Bold"/>
              </a:rPr>
              <a:t>Other issues</a:t>
            </a:r>
          </a:p>
          <a:p>
            <a:pPr marL="742950" indent="-742950">
              <a:lnSpc>
                <a:spcPts val="7699"/>
              </a:lnSpc>
              <a:spcBef>
                <a:spcPct val="0"/>
              </a:spcBef>
              <a:buFont typeface="+mj-lt"/>
              <a:buAutoNum type="arabicPeriod"/>
            </a:pPr>
            <a:r>
              <a:rPr lang="en-US" sz="4000" b="1" dirty="0">
                <a:solidFill>
                  <a:srgbClr val="FFFFFF"/>
                </a:solidFill>
                <a:latin typeface="Montserrat Ultra-Bold"/>
                <a:ea typeface="Montserrat Ultra-Bold"/>
                <a:cs typeface="Montserrat Ultra-Bold"/>
                <a:sym typeface="Montserrat Ultra-Bold"/>
              </a:rPr>
              <a:t>Pensions</a:t>
            </a:r>
          </a:p>
          <a:p>
            <a:pPr marL="914400" indent="-914400" algn="ctr">
              <a:lnSpc>
                <a:spcPts val="7699"/>
              </a:lnSpc>
              <a:spcBef>
                <a:spcPct val="0"/>
              </a:spcBef>
              <a:buFont typeface="+mj-lt"/>
              <a:buAutoNum type="arabicPeriod"/>
            </a:pPr>
            <a:endParaRPr lang="en-US" sz="5499" b="1" dirty="0">
              <a:solidFill>
                <a:srgbClr val="FFFFFF"/>
              </a:solidFill>
              <a:latin typeface="Montserrat Ultra-Bold"/>
              <a:ea typeface="Montserrat Ultra-Bold"/>
              <a:cs typeface="Montserrat Ultra-Bold"/>
              <a:sym typeface="Montserrat Ultra-Bold"/>
            </a:endParaRPr>
          </a:p>
          <a:p>
            <a:pPr algn="ctr">
              <a:lnSpc>
                <a:spcPts val="7699"/>
              </a:lnSpc>
              <a:spcBef>
                <a:spcPct val="0"/>
              </a:spcBef>
            </a:pPr>
            <a:endParaRPr lang="en-US" sz="5499" b="1" dirty="0">
              <a:solidFill>
                <a:srgbClr val="FFFFFF"/>
              </a:solidFill>
              <a:latin typeface="Montserrat Ultra-Bold"/>
              <a:ea typeface="Montserrat Ultra-Bold"/>
              <a:cs typeface="Montserrat Ultra-Bold"/>
              <a:sym typeface="Montserrat Ultra-Bold"/>
            </a:endParaRPr>
          </a:p>
        </p:txBody>
      </p:sp>
    </p:spTree>
    <p:extLst>
      <p:ext uri="{BB962C8B-B14F-4D97-AF65-F5344CB8AC3E}">
        <p14:creationId xmlns:p14="http://schemas.microsoft.com/office/powerpoint/2010/main" val="377523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0" y="3698649"/>
            <a:ext cx="18288000" cy="2889702"/>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Reverse Vesting Orders </a:t>
            </a:r>
          </a:p>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(“RVOs”)</a:t>
            </a:r>
          </a:p>
          <a:p>
            <a:pPr algn="ctr">
              <a:lnSpc>
                <a:spcPts val="7699"/>
              </a:lnSpc>
              <a:spcBef>
                <a:spcPct val="0"/>
              </a:spcBef>
            </a:pPr>
            <a:endParaRPr lang="en-US" sz="5499" b="1" dirty="0">
              <a:solidFill>
                <a:srgbClr val="FFFFFF"/>
              </a:solidFill>
              <a:latin typeface="Montserrat Ultra-Bold"/>
              <a:ea typeface="Montserrat Ultra-Bold"/>
              <a:cs typeface="Montserrat Ultra-Bold"/>
              <a:sym typeface="Montserrat Ultra-Bold"/>
            </a:endParaRPr>
          </a:p>
        </p:txBody>
      </p:sp>
    </p:spTree>
    <p:extLst>
      <p:ext uri="{BB962C8B-B14F-4D97-AF65-F5344CB8AC3E}">
        <p14:creationId xmlns:p14="http://schemas.microsoft.com/office/powerpoint/2010/main" val="252893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578182"/>
          </a:xfrm>
          <a:prstGeom prst="rect">
            <a:avLst/>
          </a:prstGeom>
        </p:spPr>
        <p:txBody>
          <a:bodyPr lIns="0" tIns="0" rIns="0" bIns="0" rtlCol="0" anchor="t">
            <a:spAutoFit/>
          </a:bodyPr>
          <a:lstStyle/>
          <a:p>
            <a:pPr marL="323850" lvl="1" algn="l">
              <a:lnSpc>
                <a:spcPts val="4200"/>
              </a:lnSpc>
            </a:pPr>
            <a:r>
              <a:rPr lang="en-US" sz="3000" b="1" dirty="0">
                <a:solidFill>
                  <a:srgbClr val="FBE654"/>
                </a:solidFill>
                <a:latin typeface="Montserrat"/>
                <a:ea typeface="Montserrat"/>
                <a:cs typeface="Montserrat"/>
                <a:sym typeface="Montserrat"/>
              </a:rPr>
              <a:t>Traditional approach: </a:t>
            </a:r>
          </a:p>
          <a:p>
            <a:pPr marL="323850" lvl="1" algn="l">
              <a:lnSpc>
                <a:spcPts val="4200"/>
              </a:lnSpc>
            </a:pPr>
            <a:endParaRPr lang="en-US" sz="3000" b="1" dirty="0">
              <a:solidFill>
                <a:srgbClr val="FBE654"/>
              </a:solidFill>
              <a:latin typeface="Montserrat"/>
              <a:ea typeface="Montserrat"/>
              <a:cs typeface="Montserrat"/>
              <a:sym typeface="Montserrat"/>
            </a:endParaRPr>
          </a:p>
          <a:p>
            <a:pPr marL="838200" lvl="1" indent="-514350">
              <a:lnSpc>
                <a:spcPts val="4200"/>
              </a:lnSpc>
              <a:buFont typeface="+mj-lt"/>
              <a:buAutoNum type="arabicPeriod"/>
            </a:pPr>
            <a:r>
              <a:rPr lang="en-US" sz="3000" b="1" dirty="0">
                <a:solidFill>
                  <a:srgbClr val="FBE654"/>
                </a:solidFill>
                <a:latin typeface="Montserrat"/>
                <a:ea typeface="Montserrat"/>
                <a:cs typeface="Montserrat"/>
                <a:sym typeface="Montserrat"/>
              </a:rPr>
              <a:t>Sale of assets: </a:t>
            </a:r>
            <a:r>
              <a:rPr lang="en-US" sz="3000" dirty="0">
                <a:solidFill>
                  <a:srgbClr val="FBE654"/>
                </a:solidFill>
                <a:latin typeface="Montserrat"/>
                <a:ea typeface="Montserrat"/>
                <a:cs typeface="Montserrat"/>
                <a:sym typeface="Montserrat"/>
              </a:rPr>
              <a:t>purchaser obtains a vesting order, stating debtor’s assets are purchased free and clear, leaving liabilities and encumbrances behind</a:t>
            </a:r>
          </a:p>
          <a:p>
            <a:pPr marL="838200" lvl="1" indent="-514350">
              <a:lnSpc>
                <a:spcPts val="4200"/>
              </a:lnSpc>
              <a:buFont typeface="+mj-lt"/>
              <a:buAutoNum type="arabicPeriod"/>
            </a:pPr>
            <a:r>
              <a:rPr lang="en-US" sz="3000" b="1" dirty="0">
                <a:solidFill>
                  <a:srgbClr val="FBE654"/>
                </a:solidFill>
                <a:latin typeface="Montserrat"/>
                <a:ea typeface="Montserrat"/>
                <a:cs typeface="Montserrat"/>
                <a:sym typeface="Montserrat"/>
              </a:rPr>
              <a:t>Plan of arrangement: </a:t>
            </a:r>
            <a:r>
              <a:rPr lang="en-US" sz="3000" dirty="0">
                <a:solidFill>
                  <a:srgbClr val="FBE654"/>
                </a:solidFill>
                <a:latin typeface="Montserrat"/>
                <a:ea typeface="Montserrat"/>
                <a:cs typeface="Montserrat"/>
                <a:sym typeface="Montserrat"/>
              </a:rPr>
              <a:t>creditors vote to approve a plan, accepting less than full repayment of their debts</a:t>
            </a:r>
            <a:endParaRPr lang="en-US" sz="3000" b="1" dirty="0">
              <a:solidFill>
                <a:srgbClr val="FBE654"/>
              </a:solidFill>
              <a:latin typeface="Montserrat"/>
              <a:ea typeface="Montserrat"/>
              <a:cs typeface="Montserrat"/>
              <a:sym typeface="Montserrat"/>
            </a:endParaRPr>
          </a:p>
          <a:p>
            <a:pPr marL="323850" lvl="1" algn="l">
              <a:lnSpc>
                <a:spcPts val="4200"/>
              </a:lnSpc>
            </a:pPr>
            <a:endParaRPr lang="en-US" sz="3000" dirty="0">
              <a:solidFill>
                <a:srgbClr val="FBE654"/>
              </a:solidFill>
              <a:latin typeface="Montserrat"/>
              <a:ea typeface="Montserrat"/>
              <a:cs typeface="Montserrat"/>
              <a:sym typeface="Montserrat"/>
            </a:endParaRPr>
          </a:p>
          <a:p>
            <a:pPr marL="323850" lvl="1" algn="l">
              <a:lnSpc>
                <a:spcPts val="4200"/>
              </a:lnSpc>
            </a:pPr>
            <a:r>
              <a:rPr lang="en-US" sz="3000" dirty="0">
                <a:solidFill>
                  <a:srgbClr val="FBE654"/>
                </a:solidFill>
                <a:latin typeface="Montserrat"/>
                <a:ea typeface="Montserrat"/>
                <a:cs typeface="Montserrat"/>
                <a:sym typeface="Montserrat"/>
              </a:rPr>
              <a:t>With </a:t>
            </a:r>
            <a:r>
              <a:rPr lang="en-US" sz="3000" b="1" dirty="0">
                <a:solidFill>
                  <a:srgbClr val="FBE654"/>
                </a:solidFill>
                <a:latin typeface="Montserrat"/>
                <a:ea typeface="Montserrat"/>
                <a:cs typeface="Montserrat"/>
                <a:sym typeface="Montserrat"/>
              </a:rPr>
              <a:t>reverse vesting orders</a:t>
            </a:r>
            <a:r>
              <a:rPr lang="en-US" sz="3000" dirty="0">
                <a:solidFill>
                  <a:srgbClr val="FBE654"/>
                </a:solidFill>
                <a:latin typeface="Montserrat"/>
                <a:ea typeface="Montserrat"/>
                <a:cs typeface="Montserrat"/>
                <a:sym typeface="Montserrat"/>
              </a:rPr>
              <a:t>:</a:t>
            </a:r>
          </a:p>
          <a:p>
            <a:pPr marL="323850" lvl="1" algn="l">
              <a:lnSpc>
                <a:spcPts val="4200"/>
              </a:lnSpc>
            </a:pPr>
            <a:endParaRPr lang="en-US" sz="30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000" dirty="0">
                <a:solidFill>
                  <a:srgbClr val="FBE654"/>
                </a:solidFill>
                <a:latin typeface="Montserrat"/>
                <a:ea typeface="Montserrat"/>
                <a:cs typeface="Montserrat"/>
                <a:sym typeface="Montserrat"/>
              </a:rPr>
              <a:t>purchaser becomes the sole shareholder of the debtor;</a:t>
            </a:r>
          </a:p>
          <a:p>
            <a:pPr marL="647700" lvl="1" indent="-323850">
              <a:lnSpc>
                <a:spcPts val="4200"/>
              </a:lnSpc>
              <a:buFont typeface="Arial"/>
              <a:buChar char="•"/>
            </a:pPr>
            <a:r>
              <a:rPr lang="en-US" sz="3000" dirty="0">
                <a:solidFill>
                  <a:srgbClr val="FBE654"/>
                </a:solidFill>
                <a:latin typeface="Montserrat"/>
                <a:ea typeface="Montserrat"/>
                <a:cs typeface="Montserrat"/>
                <a:sym typeface="Montserrat"/>
              </a:rPr>
              <a:t>debtor retains certain assets; and</a:t>
            </a:r>
          </a:p>
          <a:p>
            <a:pPr marL="647700" lvl="1" indent="-323850">
              <a:lnSpc>
                <a:spcPts val="4200"/>
              </a:lnSpc>
              <a:buFont typeface="Arial"/>
              <a:buChar char="•"/>
            </a:pPr>
            <a:r>
              <a:rPr lang="en-US" sz="3000" dirty="0">
                <a:solidFill>
                  <a:srgbClr val="FBE654"/>
                </a:solidFill>
                <a:latin typeface="Montserrat"/>
                <a:ea typeface="Montserrat"/>
                <a:cs typeface="Montserrat"/>
                <a:sym typeface="Montserrat"/>
              </a:rPr>
              <a:t>liabilities not being assumed are vested out and transferred, together with any excluded assets, into another entity (“ResidualCo”)</a:t>
            </a:r>
          </a:p>
          <a:p>
            <a:pPr marL="323850" lvl="1">
              <a:lnSpc>
                <a:spcPct val="150000"/>
              </a:lnSpc>
            </a:pPr>
            <a:endParaRPr lang="en-US" sz="2000" dirty="0">
              <a:solidFill>
                <a:srgbClr val="FBE654"/>
              </a:solidFill>
              <a:latin typeface="Montserrat"/>
              <a:ea typeface="Montserrat"/>
              <a:cs typeface="Montserrat"/>
              <a:sym typeface="Montserrat"/>
            </a:endParaRPr>
          </a:p>
          <a:p>
            <a:pPr marL="323850" lvl="1" algn="l">
              <a:lnSpc>
                <a:spcPts val="4200"/>
              </a:lnSpc>
            </a:pPr>
            <a:r>
              <a:rPr lang="en-US" sz="3000" i="1" dirty="0">
                <a:solidFill>
                  <a:srgbClr val="FBE654"/>
                </a:solidFill>
                <a:latin typeface="Montserrat"/>
                <a:ea typeface="Montserrat"/>
                <a:cs typeface="Montserrat"/>
                <a:sym typeface="Montserrat"/>
              </a:rPr>
              <a:t>Just Energy Group Inc. et. al. v. Morgan Stanley Capital Group Inc. et. al.</a:t>
            </a:r>
            <a:r>
              <a:rPr lang="en-US" sz="3000" dirty="0">
                <a:solidFill>
                  <a:srgbClr val="FBE654"/>
                </a:solidFill>
                <a:latin typeface="Montserrat"/>
                <a:ea typeface="Montserrat"/>
                <a:cs typeface="Montserrat"/>
                <a:sym typeface="Montserrat"/>
              </a:rPr>
              <a:t>, 2022 ONSC 6354 at para. 27</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What is an RVO?</a:t>
            </a:r>
          </a:p>
        </p:txBody>
      </p:sp>
    </p:spTree>
    <p:extLst>
      <p:ext uri="{BB962C8B-B14F-4D97-AF65-F5344CB8AC3E}">
        <p14:creationId xmlns:p14="http://schemas.microsoft.com/office/powerpoint/2010/main" val="111597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7001917"/>
          </a:xfrm>
          <a:prstGeom prst="rect">
            <a:avLst/>
          </a:prstGeom>
        </p:spPr>
        <p:txBody>
          <a:bodyPr lIns="0" tIns="0" rIns="0" bIns="0" rtlCol="0" anchor="t">
            <a:spAutoFit/>
          </a:bodyPr>
          <a:lstStyle/>
          <a:p>
            <a:pPr marL="838200" lvl="1" indent="-514350" algn="l">
              <a:lnSpc>
                <a:spcPts val="4200"/>
              </a:lnSpc>
              <a:buFont typeface="+mj-lt"/>
              <a:buAutoNum type="arabicPeriod"/>
            </a:pPr>
            <a:endParaRPr lang="en-US" sz="30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endParaRPr lang="en-US" sz="30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Why is the RVO necessary?</a:t>
            </a:r>
          </a:p>
          <a:p>
            <a:pPr marL="838200" lvl="1" indent="-514350" algn="l">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Does the RVO structure produce an economic result at least as favourable as other viable alternatives?</a:t>
            </a:r>
          </a:p>
          <a:p>
            <a:pPr marL="838200" lvl="1" indent="-514350" algn="l">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Is any stakeholder worse off under the RVO structure than they would have been under any other viable alternative? </a:t>
            </a:r>
          </a:p>
          <a:p>
            <a:pPr marL="838200" lvl="1" indent="-514350" algn="l">
              <a:lnSpc>
                <a:spcPts val="4200"/>
              </a:lnSpc>
              <a:buFont typeface="+mj-lt"/>
              <a:buAutoNum type="arabicPeriod"/>
            </a:pPr>
            <a:endParaRPr lang="en-US" sz="3600" dirty="0">
              <a:solidFill>
                <a:srgbClr val="FBE654"/>
              </a:solidFill>
              <a:latin typeface="Montserrat"/>
              <a:ea typeface="Montserrat"/>
              <a:cs typeface="Montserrat"/>
              <a:sym typeface="Montserrat"/>
            </a:endParaRPr>
          </a:p>
          <a:p>
            <a:pPr marL="838200" lvl="1" indent="-514350" algn="l">
              <a:lnSpc>
                <a:spcPts val="4200"/>
              </a:lnSpc>
              <a:buFont typeface="+mj-lt"/>
              <a:buAutoNum type="arabicPeriod"/>
            </a:pPr>
            <a:r>
              <a:rPr lang="en-US" sz="3600" dirty="0">
                <a:solidFill>
                  <a:srgbClr val="FBE654"/>
                </a:solidFill>
                <a:latin typeface="Montserrat"/>
                <a:ea typeface="Montserrat"/>
                <a:cs typeface="Montserrat"/>
                <a:sym typeface="Montserrat"/>
              </a:rPr>
              <a:t>Does the consideration being paid for the debtor’s business reflect the value of the intangible assets being preserved under the RVO structure?</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723900"/>
            <a:ext cx="18288000" cy="1902252"/>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Current Test </a:t>
            </a:r>
          </a:p>
          <a:p>
            <a:pPr algn="ctr">
              <a:lnSpc>
                <a:spcPts val="7699"/>
              </a:lnSpc>
              <a:spcBef>
                <a:spcPct val="0"/>
              </a:spcBef>
            </a:pPr>
            <a:r>
              <a:rPr lang="en-US" sz="5499" b="1" i="1" dirty="0">
                <a:solidFill>
                  <a:srgbClr val="FFFFFF"/>
                </a:solidFill>
                <a:latin typeface="Montserrat Ultra-Bold"/>
                <a:ea typeface="Montserrat Ultra-Bold"/>
                <a:cs typeface="Montserrat Ultra-Bold"/>
                <a:sym typeface="Montserrat Ultra-Bold"/>
              </a:rPr>
              <a:t>Harte Gold Corp. (Re)</a:t>
            </a:r>
            <a:r>
              <a:rPr lang="en-US" sz="5499" b="1" dirty="0">
                <a:solidFill>
                  <a:srgbClr val="FFFFFF"/>
                </a:solidFill>
                <a:latin typeface="Montserrat Ultra-Bold"/>
                <a:ea typeface="Montserrat Ultra-Bold"/>
                <a:cs typeface="Montserrat Ultra-Bold"/>
                <a:sym typeface="Montserrat Ultra-Bold"/>
              </a:rPr>
              <a:t>, 2022 ONSC 653</a:t>
            </a:r>
          </a:p>
        </p:txBody>
      </p:sp>
    </p:spTree>
    <p:extLst>
      <p:ext uri="{BB962C8B-B14F-4D97-AF65-F5344CB8AC3E}">
        <p14:creationId xmlns:p14="http://schemas.microsoft.com/office/powerpoint/2010/main" val="400814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8039573"/>
          </a:xfrm>
          <a:prstGeom prst="rect">
            <a:avLst/>
          </a:prstGeom>
        </p:spPr>
        <p:txBody>
          <a:bodyPr lIns="0" tIns="0" rIns="0" bIns="0" rtlCol="0" anchor="t">
            <a:spAutoFit/>
          </a:bodyPr>
          <a:lstStyle/>
          <a:p>
            <a:pPr marL="781050" lvl="1" indent="-457200" algn="l">
              <a:lnSpc>
                <a:spcPts val="4200"/>
              </a:lnSpc>
              <a:buFont typeface="Arial" panose="020B0604020202020204" pitchFamily="34" charset="0"/>
              <a:buChar char="•"/>
            </a:pPr>
            <a:endParaRPr lang="en-US" sz="3600" b="1" dirty="0">
              <a:solidFill>
                <a:srgbClr val="FBE654"/>
              </a:solidFill>
              <a:latin typeface="Montserrat"/>
              <a:ea typeface="Montserrat"/>
              <a:cs typeface="Montserrat"/>
              <a:sym typeface="Montserrat"/>
            </a:endParaRPr>
          </a:p>
          <a:p>
            <a:pPr marL="781050" lvl="1" indent="-457200" algn="l">
              <a:lnSpc>
                <a:spcPts val="4200"/>
              </a:lnSpc>
              <a:buFont typeface="Arial" panose="020B0604020202020204" pitchFamily="34" charset="0"/>
              <a:buChar char="•"/>
            </a:pPr>
            <a:r>
              <a:rPr lang="en-US" sz="3600" b="1" dirty="0">
                <a:solidFill>
                  <a:srgbClr val="FBE654"/>
                </a:solidFill>
                <a:latin typeface="Montserrat"/>
                <a:ea typeface="Montserrat"/>
                <a:cs typeface="Montserrat"/>
                <a:sym typeface="Montserrat"/>
              </a:rPr>
              <a:t>Sale of shares versus assets</a:t>
            </a:r>
          </a:p>
          <a:p>
            <a:pPr marL="323850" lvl="1" algn="l">
              <a:lnSpc>
                <a:spcPts val="4200"/>
              </a:lnSpc>
            </a:pPr>
            <a:endParaRPr lang="en-US" sz="3600" b="1" dirty="0">
              <a:solidFill>
                <a:srgbClr val="FBE654"/>
              </a:solidFill>
              <a:latin typeface="Montserrat"/>
              <a:ea typeface="Montserrat"/>
              <a:cs typeface="Montserrat"/>
              <a:sym typeface="Montserrat"/>
            </a:endParaRPr>
          </a:p>
          <a:p>
            <a:pPr marL="1104900" lvl="2" indent="-323850">
              <a:lnSpc>
                <a:spcPts val="4200"/>
              </a:lnSpc>
              <a:buFont typeface="Arial"/>
              <a:buChar char="•"/>
            </a:pPr>
            <a:r>
              <a:rPr lang="en-US" sz="3600" dirty="0">
                <a:solidFill>
                  <a:srgbClr val="FBE654"/>
                </a:solidFill>
                <a:latin typeface="Montserrat"/>
                <a:ea typeface="Montserrat"/>
                <a:cs typeface="Montserrat"/>
                <a:sym typeface="Montserrat"/>
              </a:rPr>
              <a:t>Transfer of assets that are not readily transferrable outside of a share sale:</a:t>
            </a:r>
          </a:p>
          <a:p>
            <a:pPr marL="1562100" lvl="3" indent="-323850">
              <a:lnSpc>
                <a:spcPts val="4200"/>
              </a:lnSpc>
              <a:buFont typeface="Arial"/>
              <a:buChar char="•"/>
            </a:pPr>
            <a:r>
              <a:rPr lang="en-US" sz="3600" dirty="0">
                <a:solidFill>
                  <a:srgbClr val="FBE654"/>
                </a:solidFill>
                <a:latin typeface="Montserrat"/>
                <a:ea typeface="Montserrat"/>
                <a:cs typeface="Montserrat"/>
                <a:sym typeface="Montserrat"/>
              </a:rPr>
              <a:t>Permits</a:t>
            </a:r>
          </a:p>
          <a:p>
            <a:pPr marL="1562100" lvl="3" indent="-323850">
              <a:lnSpc>
                <a:spcPts val="4200"/>
              </a:lnSpc>
              <a:buFont typeface="Arial"/>
              <a:buChar char="•"/>
            </a:pPr>
            <a:r>
              <a:rPr lang="en-US" sz="3600" dirty="0">
                <a:solidFill>
                  <a:srgbClr val="FBE654"/>
                </a:solidFill>
                <a:latin typeface="Montserrat"/>
                <a:ea typeface="Montserrat"/>
                <a:cs typeface="Montserrat"/>
                <a:sym typeface="Montserrat"/>
              </a:rPr>
              <a:t>Licenses</a:t>
            </a:r>
          </a:p>
          <a:p>
            <a:pPr marL="1562100" lvl="3" indent="-323850">
              <a:lnSpc>
                <a:spcPts val="4200"/>
              </a:lnSpc>
              <a:buFont typeface="Arial"/>
              <a:buChar char="•"/>
            </a:pPr>
            <a:r>
              <a:rPr lang="en-US" sz="3600" dirty="0">
                <a:solidFill>
                  <a:srgbClr val="FBE654"/>
                </a:solidFill>
                <a:latin typeface="Montserrat"/>
                <a:ea typeface="Montserrat"/>
                <a:cs typeface="Montserrat"/>
                <a:sym typeface="Montserrat"/>
              </a:rPr>
              <a:t>Non-transferable assets or rights (e.g., mineral and mining rights)</a:t>
            </a:r>
          </a:p>
          <a:p>
            <a:pPr marL="1562100" lvl="3" indent="-323850">
              <a:lnSpc>
                <a:spcPts val="4200"/>
              </a:lnSpc>
              <a:buFont typeface="Arial"/>
              <a:buChar char="•"/>
            </a:pPr>
            <a:r>
              <a:rPr lang="en-US" sz="3600" dirty="0">
                <a:solidFill>
                  <a:srgbClr val="FBE654"/>
                </a:solidFill>
                <a:latin typeface="Montserrat"/>
                <a:ea typeface="Montserrat"/>
                <a:cs typeface="Montserrat"/>
                <a:sym typeface="Montserrat"/>
              </a:rPr>
              <a:t>Tax attributes</a:t>
            </a:r>
          </a:p>
          <a:p>
            <a:pPr marL="1104900" lvl="2" indent="-323850">
              <a:lnSpc>
                <a:spcPts val="4200"/>
              </a:lnSpc>
              <a:buFont typeface="Arial"/>
              <a:buChar char="•"/>
            </a:pPr>
            <a:endParaRPr lang="en-US" sz="3600" dirty="0">
              <a:solidFill>
                <a:srgbClr val="FBE654"/>
              </a:solidFill>
              <a:latin typeface="Montserrat"/>
              <a:ea typeface="Montserrat"/>
              <a:cs typeface="Montserrat"/>
              <a:sym typeface="Montserrat"/>
            </a:endParaRPr>
          </a:p>
          <a:p>
            <a:pPr marL="647700" lvl="1" indent="-323850">
              <a:lnSpc>
                <a:spcPts val="4200"/>
              </a:lnSpc>
              <a:buFont typeface="Arial"/>
              <a:buChar char="•"/>
            </a:pPr>
            <a:r>
              <a:rPr lang="en-US" sz="3600" b="1" dirty="0">
                <a:solidFill>
                  <a:srgbClr val="FBE654"/>
                </a:solidFill>
                <a:latin typeface="Montserrat"/>
                <a:ea typeface="Montserrat"/>
                <a:cs typeface="Montserrat"/>
                <a:sym typeface="Montserrat"/>
              </a:rPr>
              <a:t>Speed</a:t>
            </a:r>
          </a:p>
          <a:p>
            <a:pPr marL="647700" lvl="1" indent="-323850">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Why Use an RVO?</a:t>
            </a:r>
          </a:p>
        </p:txBody>
      </p:sp>
    </p:spTree>
    <p:extLst>
      <p:ext uri="{BB962C8B-B14F-4D97-AF65-F5344CB8AC3E}">
        <p14:creationId xmlns:p14="http://schemas.microsoft.com/office/powerpoint/2010/main" val="125627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1E6BF34C-59E3-7DB4-D919-DF7054EB051E}"/>
              </a:ext>
            </a:extLst>
          </p:cNvPr>
          <p:cNvSpPr txBox="1"/>
          <p:nvPr/>
        </p:nvSpPr>
        <p:spPr>
          <a:xfrm>
            <a:off x="1028700" y="1910173"/>
            <a:ext cx="16230600" cy="4847481"/>
          </a:xfrm>
          <a:prstGeom prst="rect">
            <a:avLst/>
          </a:prstGeom>
        </p:spPr>
        <p:txBody>
          <a:bodyPr lIns="0" tIns="0" rIns="0" bIns="0" rtlCol="0" anchor="t">
            <a:spAutoFit/>
          </a:bodyPr>
          <a:lstStyle/>
          <a:p>
            <a:pPr marL="647700" lvl="1" indent="-323850" algn="l">
              <a:lnSpc>
                <a:spcPts val="4200"/>
              </a:lnSpc>
              <a:buFont typeface="Arial"/>
              <a:buChar char="•"/>
            </a:pPr>
            <a:endParaRPr lang="en-US" sz="30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Restructurings under the </a:t>
            </a:r>
            <a:r>
              <a:rPr lang="en-US" sz="3600" i="1" dirty="0">
                <a:solidFill>
                  <a:srgbClr val="FBE654"/>
                </a:solidFill>
                <a:latin typeface="Montserrat"/>
                <a:ea typeface="Montserrat"/>
                <a:cs typeface="Montserrat"/>
                <a:sym typeface="Montserrat"/>
              </a:rPr>
              <a:t>Companies’ Creditors Arrangement Act (“CCAA”)</a:t>
            </a:r>
          </a:p>
          <a:p>
            <a:pPr marL="323850" lvl="1" algn="l">
              <a:lnSpc>
                <a:spcPts val="4200"/>
              </a:lnSpc>
            </a:pPr>
            <a:endParaRPr lang="en-US" sz="3600" dirty="0">
              <a:solidFill>
                <a:srgbClr val="FBE654"/>
              </a:solidFill>
              <a:latin typeface="Montserrat"/>
              <a:ea typeface="Montserrat"/>
              <a:cs typeface="Montserrat"/>
              <a:sym typeface="Montserrat"/>
            </a:endParaRPr>
          </a:p>
          <a:p>
            <a:pPr marL="647700" lvl="1" indent="-323850" algn="l">
              <a:lnSpc>
                <a:spcPts val="4200"/>
              </a:lnSpc>
              <a:buFont typeface="Arial"/>
              <a:buChar char="•"/>
            </a:pPr>
            <a:r>
              <a:rPr lang="en-US" sz="3600" dirty="0">
                <a:solidFill>
                  <a:srgbClr val="FBE654"/>
                </a:solidFill>
                <a:latin typeface="Montserrat"/>
                <a:ea typeface="Montserrat"/>
                <a:cs typeface="Montserrat"/>
                <a:sym typeface="Montserrat"/>
              </a:rPr>
              <a:t>RVOs outside of </a:t>
            </a:r>
            <a:r>
              <a:rPr lang="en-US" sz="3600" i="1" dirty="0">
                <a:solidFill>
                  <a:srgbClr val="FBE654"/>
                </a:solidFill>
                <a:latin typeface="Montserrat"/>
                <a:ea typeface="Montserrat"/>
                <a:cs typeface="Montserrat"/>
                <a:sym typeface="Montserrat"/>
              </a:rPr>
              <a:t>CCAA</a:t>
            </a:r>
            <a:r>
              <a:rPr lang="en-US" sz="3600" dirty="0">
                <a:solidFill>
                  <a:srgbClr val="FBE654"/>
                </a:solidFill>
                <a:latin typeface="Montserrat"/>
                <a:ea typeface="Montserrat"/>
                <a:cs typeface="Montserrat"/>
                <a:sym typeface="Montserrat"/>
              </a:rPr>
              <a:t> restructurings</a:t>
            </a:r>
            <a:endParaRPr lang="en-US" sz="3600" i="1" dirty="0">
              <a:solidFill>
                <a:srgbClr val="FBE654"/>
              </a:solidFill>
              <a:latin typeface="Montserrat"/>
              <a:ea typeface="Montserrat"/>
              <a:cs typeface="Montserrat"/>
              <a:sym typeface="Montserrat"/>
            </a:endParaRPr>
          </a:p>
          <a:p>
            <a:pPr marL="1104900" lvl="2" indent="-323850">
              <a:lnSpc>
                <a:spcPts val="4200"/>
              </a:lnSpc>
              <a:buFont typeface="Arial"/>
              <a:buChar char="•"/>
            </a:pPr>
            <a:r>
              <a:rPr lang="en-US" sz="3600" i="1" dirty="0">
                <a:solidFill>
                  <a:srgbClr val="FBE654"/>
                </a:solidFill>
                <a:latin typeface="Montserrat"/>
                <a:ea typeface="Montserrat"/>
                <a:cs typeface="Montserrat"/>
                <a:sym typeface="Montserrat"/>
              </a:rPr>
              <a:t>Vert Infrastructure Ltd. (Re)</a:t>
            </a:r>
            <a:r>
              <a:rPr lang="en-US" sz="3600" dirty="0">
                <a:solidFill>
                  <a:srgbClr val="FBE654"/>
                </a:solidFill>
                <a:latin typeface="Montserrat"/>
                <a:ea typeface="Montserrat"/>
                <a:cs typeface="Montserrat"/>
                <a:sym typeface="Montserrat"/>
              </a:rPr>
              <a:t>, (8 June 2021), Toronto CV-20-00642256-00CL (Ont Sup Ct [Comm List])</a:t>
            </a:r>
          </a:p>
          <a:p>
            <a:pPr marL="1104900" lvl="2" indent="-323850">
              <a:lnSpc>
                <a:spcPts val="4200"/>
              </a:lnSpc>
              <a:buFont typeface="Arial"/>
              <a:buChar char="•"/>
            </a:pPr>
            <a:r>
              <a:rPr lang="en-US" sz="3600" i="1" dirty="0">
                <a:solidFill>
                  <a:srgbClr val="FBE654"/>
                </a:solidFill>
                <a:latin typeface="Montserrat"/>
                <a:ea typeface="Montserrat"/>
                <a:cs typeface="Montserrat"/>
                <a:sym typeface="Montserrat"/>
              </a:rPr>
              <a:t>Forage Subordinated Debt LP III v. Enterra Feed Corporation et. al., </a:t>
            </a:r>
            <a:r>
              <a:rPr lang="en-US" sz="3600" dirty="0">
                <a:solidFill>
                  <a:srgbClr val="FBE654"/>
                </a:solidFill>
                <a:latin typeface="Montserrat"/>
                <a:ea typeface="Montserrat"/>
                <a:cs typeface="Montserrat"/>
                <a:sym typeface="Montserrat"/>
              </a:rPr>
              <a:t>(2 March 2023), ABKB, 2201-012935</a:t>
            </a:r>
          </a:p>
        </p:txBody>
      </p:sp>
      <p:sp>
        <p:nvSpPr>
          <p:cNvPr id="8" name="TextBox 12">
            <a:extLst>
              <a:ext uri="{FF2B5EF4-FFF2-40B4-BE49-F238E27FC236}">
                <a16:creationId xmlns:a16="http://schemas.microsoft.com/office/drawing/2014/main" id="{E210BA6C-49A4-7D39-B0E4-6A02BF013C93}"/>
              </a:ext>
            </a:extLst>
          </p:cNvPr>
          <p:cNvSpPr txBox="1"/>
          <p:nvPr/>
        </p:nvSpPr>
        <p:spPr>
          <a:xfrm>
            <a:off x="0" y="1030698"/>
            <a:ext cx="18288000" cy="936625"/>
          </a:xfrm>
          <a:prstGeom prst="rect">
            <a:avLst/>
          </a:prstGeom>
        </p:spPr>
        <p:txBody>
          <a:bodyPr lIns="0" tIns="0" rIns="0" bIns="0" rtlCol="0" anchor="t">
            <a:spAutoFit/>
          </a:bodyPr>
          <a:lstStyle/>
          <a:p>
            <a:pPr algn="ctr">
              <a:lnSpc>
                <a:spcPts val="7699"/>
              </a:lnSpc>
              <a:spcBef>
                <a:spcPct val="0"/>
              </a:spcBef>
            </a:pPr>
            <a:r>
              <a:rPr lang="en-US" sz="5499" b="1" dirty="0">
                <a:solidFill>
                  <a:srgbClr val="FFFFFF"/>
                </a:solidFill>
                <a:latin typeface="Montserrat Ultra-Bold"/>
                <a:ea typeface="Montserrat Ultra-Bold"/>
                <a:cs typeface="Montserrat Ultra-Bold"/>
                <a:sym typeface="Montserrat Ultra-Bold"/>
              </a:rPr>
              <a:t>Use of RVOs</a:t>
            </a:r>
          </a:p>
        </p:txBody>
      </p:sp>
    </p:spTree>
    <p:extLst>
      <p:ext uri="{BB962C8B-B14F-4D97-AF65-F5344CB8AC3E}">
        <p14:creationId xmlns:p14="http://schemas.microsoft.com/office/powerpoint/2010/main" val="1817201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properties xmlns="http://www.imanage.com/work/xmlschema">
  <documentid>NATDOCS!83777188.3</documentid>
  <senderid>CHLOEDUCLUZEAU</senderid>
  <senderemail>CHLOE.DUCLUZEAU@DENTONS.COM</senderemail>
  <lastmodified>2025-01-13T09:26:05.0000000-08:00</lastmodified>
  <database>NATDOCS</database>
</properties>
</file>

<file path=docProps/app.xml><?xml version="1.0" encoding="utf-8"?>
<Properties xmlns="http://schemas.openxmlformats.org/officeDocument/2006/extended-properties" xmlns:vt="http://schemas.openxmlformats.org/officeDocument/2006/docPropsVTypes">
  <TotalTime>11413</TotalTime>
  <Words>1869</Words>
  <Application>Microsoft Office PowerPoint</Application>
  <PresentationFormat>Custom</PresentationFormat>
  <Paragraphs>287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Montserrat Ultra-Bold</vt: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Simple Corporate Presentation</dc:title>
  <cp:lastModifiedBy>Ducluzeau, Chloe</cp:lastModifiedBy>
  <cp:revision>32</cp:revision>
  <cp:lastPrinted>2025-01-10T23:15:20Z</cp:lastPrinted>
  <dcterms:created xsi:type="dcterms:W3CDTF">2006-08-16T00:00:00Z</dcterms:created>
  <dcterms:modified xsi:type="dcterms:W3CDTF">2025-01-13T17:26:05Z</dcterms:modified>
  <dc:identifier>DAGWQ4Uy1Lo</dc:identifier>
</cp:coreProperties>
</file>